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webextensions/webextension5.xml" ContentType="application/vnd.ms-office.webextension+xml"/>
  <Override PartName="/ppt/webextensions/webextension6.xml" ContentType="application/vnd.ms-office.webextension+xml"/>
  <Override PartName="/ppt/webextensions/webextension7.xml" ContentType="application/vnd.ms-office.webextension+xml"/>
  <Override PartName="/ppt/webextensions/webextension8.xml" ContentType="application/vnd.ms-office.webextension+xml"/>
  <Override PartName="/ppt/webextensions/webextension9.xml" ContentType="application/vnd.ms-office.webextension+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300" r:id="rId2"/>
    <p:sldId id="275" r:id="rId3"/>
    <p:sldId id="301" r:id="rId4"/>
    <p:sldId id="313" r:id="rId5"/>
    <p:sldId id="298" r:id="rId6"/>
    <p:sldId id="317" r:id="rId7"/>
    <p:sldId id="294" r:id="rId8"/>
    <p:sldId id="314" r:id="rId9"/>
    <p:sldId id="309" r:id="rId10"/>
    <p:sldId id="306" r:id="rId11"/>
    <p:sldId id="318" r:id="rId12"/>
    <p:sldId id="327" r:id="rId13"/>
    <p:sldId id="302" r:id="rId14"/>
    <p:sldId id="283" r:id="rId15"/>
    <p:sldId id="353" r:id="rId16"/>
    <p:sldId id="284" r:id="rId17"/>
    <p:sldId id="354" r:id="rId18"/>
    <p:sldId id="355" r:id="rId19"/>
    <p:sldId id="285" r:id="rId20"/>
    <p:sldId id="351" r:id="rId21"/>
    <p:sldId id="286" r:id="rId22"/>
    <p:sldId id="350" r:id="rId23"/>
    <p:sldId id="287" r:id="rId24"/>
    <p:sldId id="349" r:id="rId25"/>
    <p:sldId id="289" r:id="rId26"/>
    <p:sldId id="348" r:id="rId27"/>
    <p:sldId id="299" r:id="rId28"/>
    <p:sldId id="347" r:id="rId29"/>
    <p:sldId id="288" r:id="rId30"/>
    <p:sldId id="346" r:id="rId31"/>
    <p:sldId id="305" r:id="rId32"/>
    <p:sldId id="324" r:id="rId33"/>
    <p:sldId id="319" r:id="rId34"/>
    <p:sldId id="323" r:id="rId35"/>
    <p:sldId id="352" r:id="rId36"/>
    <p:sldId id="311" r:id="rId37"/>
    <p:sldId id="312" r:id="rId38"/>
    <p:sldId id="315" r:id="rId39"/>
  </p:sldIdLst>
  <p:sldSz cx="12192000" cy="6858000"/>
  <p:notesSz cx="6808788" cy="9940925"/>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DFE884E-150C-4C57-990C-49F6937D8B5C}">
          <p14:sldIdLst>
            <p14:sldId id="300"/>
            <p14:sldId id="275"/>
          </p14:sldIdLst>
        </p14:section>
        <p14:section name="Intro" id="{BEE95BC8-F8EA-4AC5-9C0A-09307D0A9BAE}">
          <p14:sldIdLst>
            <p14:sldId id="301"/>
            <p14:sldId id="313"/>
          </p14:sldIdLst>
        </p14:section>
        <p14:section name="Recap" id="{AD87FD68-7F12-44E6-8B79-DDA4A01AA545}">
          <p14:sldIdLst>
            <p14:sldId id="298"/>
            <p14:sldId id="317"/>
          </p14:sldIdLst>
        </p14:section>
        <p14:section name="Case for Change" id="{2976205E-5DB1-42C2-802E-8D4C49E01121}">
          <p14:sldIdLst>
            <p14:sldId id="294"/>
          </p14:sldIdLst>
        </p14:section>
        <p14:section name="Standards" id="{05A513CC-D91F-4B70-BFC8-721D12C3B2E3}">
          <p14:sldIdLst>
            <p14:sldId id="314"/>
            <p14:sldId id="309"/>
          </p14:sldIdLst>
        </p14:section>
        <p14:section name="Scoring" id="{AF2DD6C5-256A-4E32-9666-4C03236BD023}">
          <p14:sldIdLst>
            <p14:sldId id="306"/>
            <p14:sldId id="318"/>
            <p14:sldId id="327"/>
          </p14:sldIdLst>
        </p14:section>
        <p14:section name="Intro to Options Appraisal" id="{C3F9D673-E989-4EA6-808A-FE7C03AA1A22}">
          <p14:sldIdLst>
            <p14:sldId id="302"/>
            <p14:sldId id="283"/>
            <p14:sldId id="353"/>
            <p14:sldId id="284"/>
            <p14:sldId id="354"/>
            <p14:sldId id="355"/>
            <p14:sldId id="285"/>
            <p14:sldId id="351"/>
            <p14:sldId id="286"/>
            <p14:sldId id="350"/>
            <p14:sldId id="287"/>
            <p14:sldId id="349"/>
            <p14:sldId id="289"/>
            <p14:sldId id="348"/>
            <p14:sldId id="299"/>
            <p14:sldId id="347"/>
            <p14:sldId id="288"/>
            <p14:sldId id="346"/>
            <p14:sldId id="305"/>
          </p14:sldIdLst>
        </p14:section>
        <p14:section name="Weighting Eval Standards" id="{5567BAA4-C9DC-463B-B321-F4D3FF9BE224}">
          <p14:sldIdLst>
            <p14:sldId id="324"/>
            <p14:sldId id="319"/>
            <p14:sldId id="323"/>
            <p14:sldId id="352"/>
          </p14:sldIdLst>
        </p14:section>
        <p14:section name="What next" id="{02445A6A-C955-4918-AFF6-F2C323A6072B}">
          <p14:sldIdLst>
            <p14:sldId id="311"/>
            <p14:sldId id="312"/>
          </p14:sldIdLst>
        </p14:section>
        <p14:section name="Closing Summary" id="{DBAC323A-438C-4283-8A00-F1097171485D}">
          <p14:sldIdLst>
            <p14:sldId id="31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77598" autoAdjust="0"/>
  </p:normalViewPr>
  <p:slideViewPr>
    <p:cSldViewPr snapToGrid="0">
      <p:cViewPr varScale="1">
        <p:scale>
          <a:sx n="52" d="100"/>
          <a:sy n="52" d="100"/>
        </p:scale>
        <p:origin x="1268" y="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E6CCD366-15CA-44F9-9C63-E017EF3E07D0}" type="datetimeFigureOut">
              <a:rPr lang="en-GB" smtClean="0"/>
              <a:t>30/05/2024</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2B289DC6-1168-4E4D-98AA-AE7BED28899B}" type="slidenum">
              <a:rPr lang="en-GB" smtClean="0"/>
              <a:t>‹#›</a:t>
            </a:fld>
            <a:endParaRPr lang="en-GB"/>
          </a:p>
        </p:txBody>
      </p:sp>
    </p:spTree>
    <p:extLst>
      <p:ext uri="{BB962C8B-B14F-4D97-AF65-F5344CB8AC3E}">
        <p14:creationId xmlns:p14="http://schemas.microsoft.com/office/powerpoint/2010/main" val="3303980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1" i="0" dirty="0">
                <a:solidFill>
                  <a:srgbClr val="0D0D0D"/>
                </a:solidFill>
                <a:effectLst/>
                <a:latin typeface="ui-sans-serif"/>
              </a:rPr>
              <a:t>Introduction:</a:t>
            </a:r>
            <a:endParaRPr lang="en-GB" b="0" i="0" dirty="0">
              <a:solidFill>
                <a:srgbClr val="0D0D0D"/>
              </a:solidFill>
              <a:effectLst/>
              <a:latin typeface="ui-sans-serif"/>
            </a:endParaRPr>
          </a:p>
          <a:p>
            <a:pPr marL="742950" lvl="1" indent="-285750" algn="l">
              <a:buFont typeface="Arial" panose="020B0604020202020204" pitchFamily="34" charset="0"/>
              <a:buChar char="•"/>
            </a:pPr>
            <a:r>
              <a:rPr lang="en-GB" b="0" i="0" dirty="0">
                <a:solidFill>
                  <a:srgbClr val="0D0D0D"/>
                </a:solidFill>
                <a:effectLst/>
                <a:latin typeface="ui-sans-serif"/>
              </a:rPr>
              <a:t>Welcome participants.</a:t>
            </a:r>
          </a:p>
          <a:p>
            <a:pPr marL="742950" lvl="1" indent="-285750" algn="l">
              <a:buFont typeface="Arial" panose="020B0604020202020204" pitchFamily="34" charset="0"/>
              <a:buChar char="•"/>
            </a:pPr>
            <a:r>
              <a:rPr lang="en-GB" b="0" i="0" dirty="0">
                <a:solidFill>
                  <a:srgbClr val="0D0D0D"/>
                </a:solidFill>
                <a:effectLst/>
                <a:latin typeface="ui-sans-serif"/>
              </a:rPr>
              <a:t>Outline the meeting’s purpose and objectives.</a:t>
            </a:r>
          </a:p>
          <a:p>
            <a:pPr marL="742950" lvl="1" indent="-285750" algn="l">
              <a:buFont typeface="Arial" panose="020B0604020202020204" pitchFamily="34" charset="0"/>
              <a:buChar char="•"/>
            </a:pPr>
            <a:r>
              <a:rPr lang="en-GB" b="0" i="0" dirty="0">
                <a:solidFill>
                  <a:srgbClr val="0D0D0D"/>
                </a:solidFill>
                <a:effectLst/>
                <a:latin typeface="ui-sans-serif"/>
              </a:rPr>
              <a:t>Introduce the facilitator and note-taker.</a:t>
            </a:r>
          </a:p>
          <a:p>
            <a:pPr marL="742950" lvl="1" indent="-285750" algn="l">
              <a:buFont typeface="Arial" panose="020B0604020202020204" pitchFamily="34" charset="0"/>
              <a:buChar char="•"/>
            </a:pPr>
            <a:r>
              <a:rPr lang="en-GB" b="0" i="0" dirty="0">
                <a:solidFill>
                  <a:srgbClr val="0D0D0D"/>
                </a:solidFill>
                <a:effectLst/>
                <a:latin typeface="ui-sans-serif"/>
              </a:rPr>
              <a:t>Identify any declarations, explain what may be considered as an interest </a:t>
            </a:r>
            <a:r>
              <a:rPr lang="en-GB" b="0" i="0" dirty="0" err="1">
                <a:solidFill>
                  <a:srgbClr val="0D0D0D"/>
                </a:solidFill>
                <a:effectLst/>
                <a:latin typeface="ui-sans-serif"/>
              </a:rPr>
              <a:t>i.e</a:t>
            </a:r>
            <a:r>
              <a:rPr lang="en-GB" b="0" i="0" dirty="0">
                <a:solidFill>
                  <a:srgbClr val="0D0D0D"/>
                </a:solidFill>
                <a:effectLst/>
                <a:latin typeface="ui-sans-serif"/>
              </a:rPr>
              <a:t> working for NHS, a patient etc.</a:t>
            </a:r>
          </a:p>
          <a:p>
            <a:endParaRPr lang="en-GB" dirty="0"/>
          </a:p>
        </p:txBody>
      </p:sp>
      <p:sp>
        <p:nvSpPr>
          <p:cNvPr id="4" name="Slide Number Placeholder 3"/>
          <p:cNvSpPr>
            <a:spLocks noGrp="1"/>
          </p:cNvSpPr>
          <p:nvPr>
            <p:ph type="sldNum" sz="quarter" idx="5"/>
          </p:nvPr>
        </p:nvSpPr>
        <p:spPr/>
        <p:txBody>
          <a:bodyPr/>
          <a:lstStyle/>
          <a:p>
            <a:fld id="{2B289DC6-1168-4E4D-98AA-AE7BED28899B}" type="slidenum">
              <a:rPr lang="en-GB" smtClean="0"/>
              <a:t>3</a:t>
            </a:fld>
            <a:endParaRPr lang="en-GB"/>
          </a:p>
        </p:txBody>
      </p:sp>
    </p:spTree>
    <p:extLst>
      <p:ext uri="{BB962C8B-B14F-4D97-AF65-F5344CB8AC3E}">
        <p14:creationId xmlns:p14="http://schemas.microsoft.com/office/powerpoint/2010/main" val="3353965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1" i="0" dirty="0">
                <a:solidFill>
                  <a:srgbClr val="0D0D0D"/>
                </a:solidFill>
                <a:effectLst/>
                <a:latin typeface="ui-sans-serif"/>
              </a:rPr>
              <a:t>Action Items:</a:t>
            </a:r>
            <a:endParaRPr lang="en-GB" b="0" i="0" dirty="0">
              <a:solidFill>
                <a:srgbClr val="0D0D0D"/>
              </a:solidFill>
              <a:effectLst/>
              <a:latin typeface="ui-sans-serif"/>
            </a:endParaRPr>
          </a:p>
          <a:p>
            <a:pPr marL="742950" lvl="1" indent="-285750" algn="l">
              <a:buFont typeface="Arial" panose="020B0604020202020204" pitchFamily="34" charset="0"/>
              <a:buChar char="•"/>
            </a:pPr>
            <a:r>
              <a:rPr lang="en-GB" b="0" i="0" dirty="0">
                <a:solidFill>
                  <a:srgbClr val="0D0D0D"/>
                </a:solidFill>
                <a:effectLst/>
                <a:latin typeface="ui-sans-serif"/>
              </a:rPr>
              <a:t>Outline the immediate next steps, responsibilities, and timelines.</a:t>
            </a:r>
          </a:p>
          <a:p>
            <a:pPr algn="l">
              <a:buFont typeface="Arial" panose="020B0604020202020204" pitchFamily="34" charset="0"/>
              <a:buChar char="•"/>
            </a:pPr>
            <a:r>
              <a:rPr lang="en-GB" b="1" i="0" dirty="0">
                <a:solidFill>
                  <a:srgbClr val="0D0D0D"/>
                </a:solidFill>
                <a:effectLst/>
                <a:latin typeface="ui-sans-serif"/>
              </a:rPr>
              <a:t>Communication Plan:</a:t>
            </a:r>
            <a:endParaRPr lang="en-GB" b="0" i="0" dirty="0">
              <a:solidFill>
                <a:srgbClr val="0D0D0D"/>
              </a:solidFill>
              <a:effectLst/>
              <a:latin typeface="ui-sans-serif"/>
            </a:endParaRPr>
          </a:p>
          <a:p>
            <a:pPr marL="742950" lvl="1" indent="-285750" algn="l">
              <a:buFont typeface="Arial" panose="020B0604020202020204" pitchFamily="34" charset="0"/>
              <a:buChar char="•"/>
            </a:pPr>
            <a:r>
              <a:rPr lang="en-GB" b="0" i="0" dirty="0">
                <a:solidFill>
                  <a:srgbClr val="0D0D0D"/>
                </a:solidFill>
                <a:effectLst/>
                <a:latin typeface="ui-sans-serif"/>
              </a:rPr>
              <a:t>Plan how the decision and its rationale will be communicated to broader stakeholders.</a:t>
            </a:r>
          </a:p>
          <a:p>
            <a:endParaRPr lang="en-GB" dirty="0"/>
          </a:p>
        </p:txBody>
      </p:sp>
      <p:sp>
        <p:nvSpPr>
          <p:cNvPr id="4" name="Slide Number Placeholder 3"/>
          <p:cNvSpPr>
            <a:spLocks noGrp="1"/>
          </p:cNvSpPr>
          <p:nvPr>
            <p:ph type="sldNum" sz="quarter" idx="5"/>
          </p:nvPr>
        </p:nvSpPr>
        <p:spPr/>
        <p:txBody>
          <a:bodyPr/>
          <a:lstStyle/>
          <a:p>
            <a:fld id="{2B289DC6-1168-4E4D-98AA-AE7BED28899B}" type="slidenum">
              <a:rPr lang="en-GB" smtClean="0"/>
              <a:t>36</a:t>
            </a:fld>
            <a:endParaRPr lang="en-GB"/>
          </a:p>
        </p:txBody>
      </p:sp>
    </p:spTree>
    <p:extLst>
      <p:ext uri="{BB962C8B-B14F-4D97-AF65-F5344CB8AC3E}">
        <p14:creationId xmlns:p14="http://schemas.microsoft.com/office/powerpoint/2010/main" val="3396041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289DC6-1168-4E4D-98AA-AE7BED28899B}" type="slidenum">
              <a:rPr lang="en-GB" smtClean="0"/>
              <a:t>37</a:t>
            </a:fld>
            <a:endParaRPr lang="en-GB"/>
          </a:p>
        </p:txBody>
      </p:sp>
    </p:spTree>
    <p:extLst>
      <p:ext uri="{BB962C8B-B14F-4D97-AF65-F5344CB8AC3E}">
        <p14:creationId xmlns:p14="http://schemas.microsoft.com/office/powerpoint/2010/main" val="2036502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1" i="0" dirty="0">
                <a:solidFill>
                  <a:srgbClr val="0D0D0D"/>
                </a:solidFill>
                <a:effectLst/>
                <a:latin typeface="ui-sans-serif"/>
              </a:rPr>
              <a:t>Summary:</a:t>
            </a:r>
            <a:endParaRPr lang="en-GB" b="0" i="0" dirty="0">
              <a:solidFill>
                <a:srgbClr val="0D0D0D"/>
              </a:solidFill>
              <a:effectLst/>
              <a:latin typeface="ui-sans-serif"/>
            </a:endParaRPr>
          </a:p>
          <a:p>
            <a:pPr marL="742950" lvl="1" indent="-285750" algn="l">
              <a:buFont typeface="Arial" panose="020B0604020202020204" pitchFamily="34" charset="0"/>
              <a:buChar char="•"/>
            </a:pPr>
            <a:r>
              <a:rPr lang="en-GB" b="0" i="0" dirty="0">
                <a:solidFill>
                  <a:srgbClr val="0D0D0D"/>
                </a:solidFill>
                <a:effectLst/>
                <a:latin typeface="ui-sans-serif"/>
              </a:rPr>
              <a:t>Summarize the key points, decisions, and agreed actions.</a:t>
            </a:r>
          </a:p>
          <a:p>
            <a:pPr algn="l">
              <a:buFont typeface="Arial" panose="020B0604020202020204" pitchFamily="34" charset="0"/>
              <a:buChar char="•"/>
            </a:pPr>
            <a:r>
              <a:rPr lang="en-GB" b="1" i="0" dirty="0">
                <a:solidFill>
                  <a:srgbClr val="0D0D0D"/>
                </a:solidFill>
                <a:effectLst/>
                <a:latin typeface="ui-sans-serif"/>
              </a:rPr>
              <a:t>Thank Participants:</a:t>
            </a:r>
            <a:endParaRPr lang="en-GB" b="0" i="0" dirty="0">
              <a:solidFill>
                <a:srgbClr val="0D0D0D"/>
              </a:solidFill>
              <a:effectLst/>
              <a:latin typeface="ui-sans-serif"/>
            </a:endParaRPr>
          </a:p>
          <a:p>
            <a:pPr marL="742950" lvl="1" indent="-285750" algn="l">
              <a:buFont typeface="Arial" panose="020B0604020202020204" pitchFamily="34" charset="0"/>
              <a:buChar char="•"/>
            </a:pPr>
            <a:r>
              <a:rPr lang="en-GB" b="0" i="0" dirty="0">
                <a:solidFill>
                  <a:srgbClr val="0D0D0D"/>
                </a:solidFill>
                <a:effectLst/>
                <a:latin typeface="ui-sans-serif"/>
              </a:rPr>
              <a:t>Thank all participants for their contributions.</a:t>
            </a:r>
          </a:p>
          <a:p>
            <a:pPr algn="l">
              <a:buFont typeface="Arial" panose="020B0604020202020204" pitchFamily="34" charset="0"/>
              <a:buChar char="•"/>
            </a:pPr>
            <a:r>
              <a:rPr lang="en-GB" b="1" i="0" dirty="0">
                <a:solidFill>
                  <a:srgbClr val="0D0D0D"/>
                </a:solidFill>
                <a:effectLst/>
                <a:latin typeface="ui-sans-serif"/>
              </a:rPr>
              <a:t>Schedule Follow-Up:</a:t>
            </a:r>
            <a:endParaRPr lang="en-GB" b="0" i="0" dirty="0">
              <a:solidFill>
                <a:srgbClr val="0D0D0D"/>
              </a:solidFill>
              <a:effectLst/>
              <a:latin typeface="ui-sans-serif"/>
            </a:endParaRPr>
          </a:p>
          <a:p>
            <a:pPr marL="742950" lvl="1" indent="-285750" algn="l">
              <a:buFont typeface="Arial" panose="020B0604020202020204" pitchFamily="34" charset="0"/>
              <a:buChar char="•"/>
            </a:pPr>
            <a:r>
              <a:rPr lang="en-GB" b="0" i="0" dirty="0">
                <a:solidFill>
                  <a:srgbClr val="0D0D0D"/>
                </a:solidFill>
                <a:effectLst/>
                <a:latin typeface="ui-sans-serif"/>
              </a:rPr>
              <a:t>Schedule any necessary follow-up meetings or check-ins.</a:t>
            </a:r>
          </a:p>
          <a:p>
            <a:endParaRPr lang="en-GB" dirty="0"/>
          </a:p>
        </p:txBody>
      </p:sp>
      <p:sp>
        <p:nvSpPr>
          <p:cNvPr id="4" name="Slide Number Placeholder 3"/>
          <p:cNvSpPr>
            <a:spLocks noGrp="1"/>
          </p:cNvSpPr>
          <p:nvPr>
            <p:ph type="sldNum" sz="quarter" idx="5"/>
          </p:nvPr>
        </p:nvSpPr>
        <p:spPr/>
        <p:txBody>
          <a:bodyPr/>
          <a:lstStyle/>
          <a:p>
            <a:fld id="{2B289DC6-1168-4E4D-98AA-AE7BED28899B}" type="slidenum">
              <a:rPr lang="en-GB" smtClean="0"/>
              <a:t>38</a:t>
            </a:fld>
            <a:endParaRPr lang="en-GB"/>
          </a:p>
        </p:txBody>
      </p:sp>
    </p:spTree>
    <p:extLst>
      <p:ext uri="{BB962C8B-B14F-4D97-AF65-F5344CB8AC3E}">
        <p14:creationId xmlns:p14="http://schemas.microsoft.com/office/powerpoint/2010/main" val="2009940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289DC6-1168-4E4D-98AA-AE7BED28899B}" type="slidenum">
              <a:rPr lang="en-GB" smtClean="0"/>
              <a:t>4</a:t>
            </a:fld>
            <a:endParaRPr lang="en-GB"/>
          </a:p>
        </p:txBody>
      </p:sp>
    </p:spTree>
    <p:extLst>
      <p:ext uri="{BB962C8B-B14F-4D97-AF65-F5344CB8AC3E}">
        <p14:creationId xmlns:p14="http://schemas.microsoft.com/office/powerpoint/2010/main" val="3670997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0D0D0D"/>
                </a:solidFill>
                <a:effectLst/>
                <a:latin typeface="ui-sans-serif"/>
              </a:rPr>
              <a:t>Review of Objectives and Criteria:</a:t>
            </a:r>
            <a:endParaRPr lang="en-GB" b="0" i="0" dirty="0">
              <a:solidFill>
                <a:srgbClr val="0D0D0D"/>
              </a:solidFill>
              <a:effectLst/>
              <a:latin typeface="ui-sans-serif"/>
            </a:endParaRPr>
          </a:p>
          <a:p>
            <a:pPr algn="l">
              <a:buFont typeface="Arial" panose="020B0604020202020204" pitchFamily="34" charset="0"/>
              <a:buChar char="•"/>
            </a:pPr>
            <a:r>
              <a:rPr lang="en-GB" b="1" i="0" dirty="0">
                <a:solidFill>
                  <a:srgbClr val="0D0D0D"/>
                </a:solidFill>
                <a:effectLst/>
                <a:latin typeface="ui-sans-serif"/>
              </a:rPr>
              <a:t>Objectives:</a:t>
            </a:r>
            <a:endParaRPr lang="en-GB" b="0" i="0" dirty="0">
              <a:solidFill>
                <a:srgbClr val="0D0D0D"/>
              </a:solidFill>
              <a:effectLst/>
              <a:latin typeface="ui-sans-serif"/>
            </a:endParaRPr>
          </a:p>
          <a:p>
            <a:pPr marL="742950" lvl="1" indent="-285750" algn="l">
              <a:buFont typeface="Arial" panose="020B0604020202020204" pitchFamily="34" charset="0"/>
              <a:buChar char="•"/>
            </a:pPr>
            <a:r>
              <a:rPr lang="en-GB" b="0" i="0" dirty="0">
                <a:solidFill>
                  <a:srgbClr val="0D0D0D"/>
                </a:solidFill>
                <a:effectLst/>
                <a:latin typeface="ui-sans-serif"/>
              </a:rPr>
              <a:t>Reiterate the project’s objectives.</a:t>
            </a:r>
          </a:p>
          <a:p>
            <a:pPr algn="l">
              <a:buFont typeface="Arial" panose="020B0604020202020204" pitchFamily="34" charset="0"/>
              <a:buChar char="•"/>
            </a:pPr>
            <a:r>
              <a:rPr lang="en-GB" b="1" i="0" dirty="0">
                <a:solidFill>
                  <a:srgbClr val="0D0D0D"/>
                </a:solidFill>
                <a:effectLst/>
                <a:latin typeface="ui-sans-serif"/>
              </a:rPr>
              <a:t>Criteria:</a:t>
            </a:r>
            <a:endParaRPr lang="en-GB" b="0" i="0" dirty="0">
              <a:solidFill>
                <a:srgbClr val="0D0D0D"/>
              </a:solidFill>
              <a:effectLst/>
              <a:latin typeface="ui-sans-serif"/>
            </a:endParaRPr>
          </a:p>
          <a:p>
            <a:pPr marL="742950" lvl="1" indent="-285750" algn="l">
              <a:buFont typeface="Arial" panose="020B0604020202020204" pitchFamily="34" charset="0"/>
              <a:buChar char="•"/>
            </a:pPr>
            <a:r>
              <a:rPr lang="en-GB" b="0" i="0" dirty="0">
                <a:solidFill>
                  <a:srgbClr val="0D0D0D"/>
                </a:solidFill>
                <a:effectLst/>
                <a:latin typeface="ui-sans-serif"/>
              </a:rPr>
              <a:t>Review the criteria and weighting used for the options appraisal.</a:t>
            </a:r>
          </a:p>
          <a:p>
            <a:pPr marL="742950" lvl="1" indent="-285750" algn="l">
              <a:buFont typeface="Arial" panose="020B0604020202020204" pitchFamily="34" charset="0"/>
              <a:buChar char="•"/>
            </a:pPr>
            <a:r>
              <a:rPr lang="en-GB" b="0" i="0" dirty="0">
                <a:solidFill>
                  <a:srgbClr val="0D0D0D"/>
                </a:solidFill>
                <a:effectLst/>
                <a:latin typeface="ui-sans-serif"/>
              </a:rPr>
              <a:t>Ensure all participants understand the scoring system and the rationale behind it.</a:t>
            </a:r>
          </a:p>
          <a:p>
            <a:endParaRPr lang="en-GB" dirty="0"/>
          </a:p>
        </p:txBody>
      </p:sp>
      <p:sp>
        <p:nvSpPr>
          <p:cNvPr id="4" name="Slide Number Placeholder 3"/>
          <p:cNvSpPr>
            <a:spLocks noGrp="1"/>
          </p:cNvSpPr>
          <p:nvPr>
            <p:ph type="sldNum" sz="quarter" idx="5"/>
          </p:nvPr>
        </p:nvSpPr>
        <p:spPr/>
        <p:txBody>
          <a:bodyPr/>
          <a:lstStyle/>
          <a:p>
            <a:fld id="{2B289DC6-1168-4E4D-98AA-AE7BED28899B}" type="slidenum">
              <a:rPr lang="en-GB" smtClean="0"/>
              <a:t>5</a:t>
            </a:fld>
            <a:endParaRPr lang="en-GB"/>
          </a:p>
        </p:txBody>
      </p:sp>
    </p:spTree>
    <p:extLst>
      <p:ext uri="{BB962C8B-B14F-4D97-AF65-F5344CB8AC3E}">
        <p14:creationId xmlns:p14="http://schemas.microsoft.com/office/powerpoint/2010/main" val="2647988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289DC6-1168-4E4D-98AA-AE7BED28899B}" type="slidenum">
              <a:rPr lang="en-GB" smtClean="0"/>
              <a:t>9</a:t>
            </a:fld>
            <a:endParaRPr lang="en-GB"/>
          </a:p>
        </p:txBody>
      </p:sp>
    </p:spTree>
    <p:extLst>
      <p:ext uri="{BB962C8B-B14F-4D97-AF65-F5344CB8AC3E}">
        <p14:creationId xmlns:p14="http://schemas.microsoft.com/office/powerpoint/2010/main" val="3848916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1" i="0" dirty="0">
                <a:solidFill>
                  <a:srgbClr val="0D0D0D"/>
                </a:solidFill>
                <a:effectLst/>
                <a:latin typeface="ui-sans-serif"/>
              </a:rPr>
              <a:t>Individual Scoring:</a:t>
            </a:r>
            <a:endParaRPr lang="en-GB" b="0" i="0" dirty="0">
              <a:solidFill>
                <a:srgbClr val="0D0D0D"/>
              </a:solidFill>
              <a:effectLst/>
              <a:latin typeface="ui-sans-serif"/>
            </a:endParaRPr>
          </a:p>
          <a:p>
            <a:pPr marL="742950" lvl="1" indent="-285750" algn="l">
              <a:buFont typeface="Arial" panose="020B0604020202020204" pitchFamily="34" charset="0"/>
              <a:buChar char="•"/>
            </a:pPr>
            <a:r>
              <a:rPr lang="en-GB" b="0" i="0" dirty="0">
                <a:solidFill>
                  <a:srgbClr val="0D0D0D"/>
                </a:solidFill>
                <a:effectLst/>
                <a:latin typeface="ui-sans-serif"/>
              </a:rPr>
              <a:t>Have participants individually score each option based on the predefined criteria.</a:t>
            </a:r>
          </a:p>
          <a:p>
            <a:pPr algn="l">
              <a:buFont typeface="Arial" panose="020B0604020202020204" pitchFamily="34" charset="0"/>
              <a:buChar char="•"/>
            </a:pPr>
            <a:r>
              <a:rPr lang="en-GB" b="1" i="0" dirty="0">
                <a:solidFill>
                  <a:srgbClr val="0D0D0D"/>
                </a:solidFill>
                <a:effectLst/>
                <a:latin typeface="ui-sans-serif"/>
              </a:rPr>
              <a:t>Group Discussion:</a:t>
            </a:r>
            <a:endParaRPr lang="en-GB" b="0" i="0" dirty="0">
              <a:solidFill>
                <a:srgbClr val="0D0D0D"/>
              </a:solidFill>
              <a:effectLst/>
              <a:latin typeface="ui-sans-serif"/>
            </a:endParaRPr>
          </a:p>
          <a:p>
            <a:pPr marL="742950" lvl="1" indent="-285750" algn="l">
              <a:buFont typeface="Arial" panose="020B0604020202020204" pitchFamily="34" charset="0"/>
              <a:buChar char="•"/>
            </a:pPr>
            <a:r>
              <a:rPr lang="en-GB" b="0" i="0" dirty="0">
                <a:solidFill>
                  <a:srgbClr val="0D0D0D"/>
                </a:solidFill>
                <a:effectLst/>
                <a:latin typeface="ui-sans-serif"/>
              </a:rPr>
              <a:t>Discuss individual scores and rationales.</a:t>
            </a:r>
          </a:p>
          <a:p>
            <a:pPr marL="742950" lvl="1" indent="-285750" algn="l">
              <a:buFont typeface="Arial" panose="020B0604020202020204" pitchFamily="34" charset="0"/>
              <a:buChar char="•"/>
            </a:pPr>
            <a:r>
              <a:rPr lang="en-GB" b="0" i="0" dirty="0">
                <a:solidFill>
                  <a:srgbClr val="0D0D0D"/>
                </a:solidFill>
                <a:effectLst/>
                <a:latin typeface="ui-sans-serif"/>
              </a:rPr>
              <a:t>Identify any significant discrepancies and address them through discussion.</a:t>
            </a:r>
          </a:p>
          <a:p>
            <a:pPr algn="l">
              <a:buFont typeface="Arial" panose="020B0604020202020204" pitchFamily="34" charset="0"/>
              <a:buChar char="•"/>
            </a:pPr>
            <a:r>
              <a:rPr lang="en-GB" b="1" i="0" dirty="0">
                <a:solidFill>
                  <a:srgbClr val="0D0D0D"/>
                </a:solidFill>
                <a:effectLst/>
                <a:latin typeface="ui-sans-serif"/>
              </a:rPr>
              <a:t>Consensus Building:</a:t>
            </a:r>
            <a:endParaRPr lang="en-GB" b="0" i="0" dirty="0">
              <a:solidFill>
                <a:srgbClr val="0D0D0D"/>
              </a:solidFill>
              <a:effectLst/>
              <a:latin typeface="ui-sans-serif"/>
            </a:endParaRPr>
          </a:p>
          <a:p>
            <a:pPr marL="742950" lvl="1" indent="-285750" algn="l">
              <a:buFont typeface="Arial" panose="020B0604020202020204" pitchFamily="34" charset="0"/>
              <a:buChar char="•"/>
            </a:pPr>
            <a:r>
              <a:rPr lang="en-GB" b="0" i="0" dirty="0">
                <a:solidFill>
                  <a:srgbClr val="0D0D0D"/>
                </a:solidFill>
                <a:effectLst/>
                <a:latin typeface="ui-sans-serif"/>
              </a:rPr>
              <a:t>Work towards a consensus on the scores and ranking of each option.</a:t>
            </a:r>
          </a:p>
          <a:p>
            <a:endParaRPr lang="en-GB" dirty="0"/>
          </a:p>
        </p:txBody>
      </p:sp>
      <p:sp>
        <p:nvSpPr>
          <p:cNvPr id="4" name="Slide Number Placeholder 3"/>
          <p:cNvSpPr>
            <a:spLocks noGrp="1"/>
          </p:cNvSpPr>
          <p:nvPr>
            <p:ph type="sldNum" sz="quarter" idx="5"/>
          </p:nvPr>
        </p:nvSpPr>
        <p:spPr/>
        <p:txBody>
          <a:bodyPr/>
          <a:lstStyle/>
          <a:p>
            <a:fld id="{2B289DC6-1168-4E4D-98AA-AE7BED28899B}" type="slidenum">
              <a:rPr lang="en-GB" smtClean="0"/>
              <a:t>10</a:t>
            </a:fld>
            <a:endParaRPr lang="en-GB"/>
          </a:p>
        </p:txBody>
      </p:sp>
    </p:spTree>
    <p:extLst>
      <p:ext uri="{BB962C8B-B14F-4D97-AF65-F5344CB8AC3E}">
        <p14:creationId xmlns:p14="http://schemas.microsoft.com/office/powerpoint/2010/main" val="1040773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Deliverability and Workforce were added together, and the score averaged to give a 4 this will be used to score against</a:t>
            </a:r>
          </a:p>
        </p:txBody>
      </p:sp>
      <p:sp>
        <p:nvSpPr>
          <p:cNvPr id="4" name="Slide Number Placeholder 3"/>
          <p:cNvSpPr>
            <a:spLocks noGrp="1"/>
          </p:cNvSpPr>
          <p:nvPr>
            <p:ph type="sldNum" sz="quarter" idx="5"/>
          </p:nvPr>
        </p:nvSpPr>
        <p:spPr/>
        <p:txBody>
          <a:bodyPr/>
          <a:lstStyle/>
          <a:p>
            <a:fld id="{2B289DC6-1168-4E4D-98AA-AE7BED28899B}" type="slidenum">
              <a:rPr lang="en-GB" smtClean="0"/>
              <a:t>11</a:t>
            </a:fld>
            <a:endParaRPr lang="en-GB"/>
          </a:p>
        </p:txBody>
      </p:sp>
    </p:spTree>
    <p:extLst>
      <p:ext uri="{BB962C8B-B14F-4D97-AF65-F5344CB8AC3E}">
        <p14:creationId xmlns:p14="http://schemas.microsoft.com/office/powerpoint/2010/main" val="1618959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1" i="0" dirty="0">
                <a:solidFill>
                  <a:srgbClr val="0D0D0D"/>
                </a:solidFill>
                <a:effectLst/>
                <a:latin typeface="ui-sans-serif"/>
              </a:rPr>
              <a:t>Summary of Each Option:</a:t>
            </a:r>
            <a:endParaRPr lang="en-GB" b="0" i="0" dirty="0">
              <a:solidFill>
                <a:srgbClr val="0D0D0D"/>
              </a:solidFill>
              <a:effectLst/>
              <a:latin typeface="ui-sans-serif"/>
            </a:endParaRPr>
          </a:p>
          <a:p>
            <a:pPr marL="742950" lvl="1" indent="-285750" algn="l">
              <a:buFont typeface="Arial" panose="020B0604020202020204" pitchFamily="34" charset="0"/>
              <a:buChar char="•"/>
            </a:pPr>
            <a:r>
              <a:rPr lang="en-GB" b="0" i="0" dirty="0">
                <a:solidFill>
                  <a:srgbClr val="0D0D0D"/>
                </a:solidFill>
                <a:effectLst/>
                <a:latin typeface="ui-sans-serif"/>
              </a:rPr>
              <a:t>Provide a concise summary of each option being considered.</a:t>
            </a:r>
          </a:p>
          <a:p>
            <a:pPr marL="742950" lvl="1" indent="-285750" algn="l">
              <a:buFont typeface="Arial" panose="020B0604020202020204" pitchFamily="34" charset="0"/>
              <a:buChar char="•"/>
            </a:pPr>
            <a:r>
              <a:rPr lang="en-GB" b="0" i="0" dirty="0">
                <a:solidFill>
                  <a:srgbClr val="0D0D0D"/>
                </a:solidFill>
                <a:effectLst/>
                <a:latin typeface="ui-sans-serif"/>
              </a:rPr>
              <a:t>Highlight key features, benefits, risks, and costs.</a:t>
            </a:r>
          </a:p>
          <a:p>
            <a:pPr algn="l">
              <a:buFont typeface="Arial" panose="020B0604020202020204" pitchFamily="34" charset="0"/>
              <a:buChar char="•"/>
            </a:pPr>
            <a:r>
              <a:rPr lang="en-GB" b="1" i="0" dirty="0">
                <a:solidFill>
                  <a:srgbClr val="0D0D0D"/>
                </a:solidFill>
                <a:effectLst/>
                <a:latin typeface="ui-sans-serif"/>
              </a:rPr>
              <a:t>Supporting Data:</a:t>
            </a:r>
            <a:endParaRPr lang="en-GB" b="0" i="0" dirty="0">
              <a:solidFill>
                <a:srgbClr val="0D0D0D"/>
              </a:solidFill>
              <a:effectLst/>
              <a:latin typeface="ui-sans-serif"/>
            </a:endParaRPr>
          </a:p>
          <a:p>
            <a:pPr marL="742950" lvl="1" indent="-285750" algn="l">
              <a:buFont typeface="Arial" panose="020B0604020202020204" pitchFamily="34" charset="0"/>
              <a:buChar char="•"/>
            </a:pPr>
            <a:r>
              <a:rPr lang="en-GB" b="0" i="0" dirty="0">
                <a:solidFill>
                  <a:srgbClr val="0D0D0D"/>
                </a:solidFill>
                <a:effectLst/>
                <a:latin typeface="ui-sans-serif"/>
              </a:rPr>
              <a:t>Present any data, research, or analysis that supports the evaluation of each option.</a:t>
            </a:r>
          </a:p>
          <a:p>
            <a:endParaRPr lang="en-GB" dirty="0"/>
          </a:p>
        </p:txBody>
      </p:sp>
      <p:sp>
        <p:nvSpPr>
          <p:cNvPr id="4" name="Slide Number Placeholder 3"/>
          <p:cNvSpPr>
            <a:spLocks noGrp="1"/>
          </p:cNvSpPr>
          <p:nvPr>
            <p:ph type="sldNum" sz="quarter" idx="5"/>
          </p:nvPr>
        </p:nvSpPr>
        <p:spPr/>
        <p:txBody>
          <a:bodyPr/>
          <a:lstStyle/>
          <a:p>
            <a:fld id="{2B289DC6-1168-4E4D-98AA-AE7BED28899B}" type="slidenum">
              <a:rPr lang="en-GB" smtClean="0"/>
              <a:t>13</a:t>
            </a:fld>
            <a:endParaRPr lang="en-GB"/>
          </a:p>
        </p:txBody>
      </p:sp>
    </p:spTree>
    <p:extLst>
      <p:ext uri="{BB962C8B-B14F-4D97-AF65-F5344CB8AC3E}">
        <p14:creationId xmlns:p14="http://schemas.microsoft.com/office/powerpoint/2010/main" val="3849287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1" i="0" dirty="0">
                <a:solidFill>
                  <a:srgbClr val="0D0D0D"/>
                </a:solidFill>
                <a:effectLst/>
                <a:latin typeface="ui-sans-serif"/>
              </a:rPr>
              <a:t>Open Floor for Discussion:</a:t>
            </a:r>
            <a:endParaRPr lang="en-GB" b="0" i="0" dirty="0">
              <a:solidFill>
                <a:srgbClr val="0D0D0D"/>
              </a:solidFill>
              <a:effectLst/>
              <a:latin typeface="ui-sans-serif"/>
            </a:endParaRPr>
          </a:p>
          <a:p>
            <a:pPr marL="742950" lvl="1" indent="-285750" algn="l">
              <a:buFont typeface="Arial" panose="020B0604020202020204" pitchFamily="34" charset="0"/>
              <a:buChar char="•"/>
            </a:pPr>
            <a:r>
              <a:rPr lang="en-GB" b="0" i="0" dirty="0">
                <a:solidFill>
                  <a:srgbClr val="0D0D0D"/>
                </a:solidFill>
                <a:effectLst/>
                <a:latin typeface="ui-sans-serif"/>
              </a:rPr>
              <a:t>Allow participants to ask questions and seek clarifications.</a:t>
            </a:r>
          </a:p>
          <a:p>
            <a:pPr marL="742950" lvl="1" indent="-285750" algn="l">
              <a:buFont typeface="Arial" panose="020B0604020202020204" pitchFamily="34" charset="0"/>
              <a:buChar char="•"/>
            </a:pPr>
            <a:r>
              <a:rPr lang="en-GB" b="0" i="0" dirty="0">
                <a:solidFill>
                  <a:srgbClr val="0D0D0D"/>
                </a:solidFill>
                <a:effectLst/>
                <a:latin typeface="ui-sans-serif"/>
              </a:rPr>
              <a:t>Encourage open discussion about the pros and cons of each option.</a:t>
            </a:r>
          </a:p>
          <a:p>
            <a:pPr algn="l">
              <a:buFont typeface="Arial" panose="020B0604020202020204" pitchFamily="34" charset="0"/>
              <a:buChar char="•"/>
            </a:pPr>
            <a:r>
              <a:rPr lang="en-GB" b="1" i="0" dirty="0">
                <a:solidFill>
                  <a:srgbClr val="0D0D0D"/>
                </a:solidFill>
                <a:effectLst/>
                <a:latin typeface="ui-sans-serif"/>
              </a:rPr>
              <a:t>Stakeholder Feedback:</a:t>
            </a:r>
            <a:endParaRPr lang="en-GB" b="0" i="0" dirty="0">
              <a:solidFill>
                <a:srgbClr val="0D0D0D"/>
              </a:solidFill>
              <a:effectLst/>
              <a:latin typeface="ui-sans-serif"/>
            </a:endParaRPr>
          </a:p>
          <a:p>
            <a:pPr marL="742950" lvl="1" indent="-285750" algn="l">
              <a:buFont typeface="Arial" panose="020B0604020202020204" pitchFamily="34" charset="0"/>
              <a:buChar char="•"/>
            </a:pPr>
            <a:r>
              <a:rPr lang="en-GB" b="0" i="0" dirty="0">
                <a:solidFill>
                  <a:srgbClr val="0D0D0D"/>
                </a:solidFill>
                <a:effectLst/>
                <a:latin typeface="ui-sans-serif"/>
              </a:rPr>
              <a:t>Collect feedback and input from all key stakeholders.</a:t>
            </a:r>
          </a:p>
          <a:p>
            <a:pPr marL="742950" lvl="1" indent="-285750" algn="l">
              <a:buFont typeface="Arial" panose="020B0604020202020204" pitchFamily="34" charset="0"/>
              <a:buChar char="•"/>
            </a:pPr>
            <a:r>
              <a:rPr lang="en-GB" b="0" i="0" dirty="0">
                <a:solidFill>
                  <a:srgbClr val="0D0D0D"/>
                </a:solidFill>
                <a:effectLst/>
                <a:latin typeface="ui-sans-serif"/>
              </a:rPr>
              <a:t>Ensure all voices are heard, including any concerns or alternative viewpoints</a:t>
            </a:r>
          </a:p>
          <a:p>
            <a:endParaRPr lang="en-GB" dirty="0"/>
          </a:p>
        </p:txBody>
      </p:sp>
      <p:sp>
        <p:nvSpPr>
          <p:cNvPr id="4" name="Slide Number Placeholder 3"/>
          <p:cNvSpPr>
            <a:spLocks noGrp="1"/>
          </p:cNvSpPr>
          <p:nvPr>
            <p:ph type="sldNum" sz="quarter" idx="5"/>
          </p:nvPr>
        </p:nvSpPr>
        <p:spPr/>
        <p:txBody>
          <a:bodyPr/>
          <a:lstStyle/>
          <a:p>
            <a:fld id="{2B289DC6-1168-4E4D-98AA-AE7BED28899B}" type="slidenum">
              <a:rPr lang="en-GB" smtClean="0"/>
              <a:t>31</a:t>
            </a:fld>
            <a:endParaRPr lang="en-GB"/>
          </a:p>
        </p:txBody>
      </p:sp>
    </p:spTree>
    <p:extLst>
      <p:ext uri="{BB962C8B-B14F-4D97-AF65-F5344CB8AC3E}">
        <p14:creationId xmlns:p14="http://schemas.microsoft.com/office/powerpoint/2010/main" val="3113999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TBC</a:t>
            </a:r>
          </a:p>
        </p:txBody>
      </p:sp>
      <p:sp>
        <p:nvSpPr>
          <p:cNvPr id="4" name="Slide Number Placeholder 3"/>
          <p:cNvSpPr>
            <a:spLocks noGrp="1"/>
          </p:cNvSpPr>
          <p:nvPr>
            <p:ph type="sldNum" sz="quarter" idx="5"/>
          </p:nvPr>
        </p:nvSpPr>
        <p:spPr/>
        <p:txBody>
          <a:bodyPr/>
          <a:lstStyle/>
          <a:p>
            <a:fld id="{2B289DC6-1168-4E4D-98AA-AE7BED28899B}" type="slidenum">
              <a:rPr lang="en-GB" smtClean="0"/>
              <a:t>33</a:t>
            </a:fld>
            <a:endParaRPr lang="en-GB"/>
          </a:p>
        </p:txBody>
      </p:sp>
    </p:spTree>
    <p:extLst>
      <p:ext uri="{BB962C8B-B14F-4D97-AF65-F5344CB8AC3E}">
        <p14:creationId xmlns:p14="http://schemas.microsoft.com/office/powerpoint/2010/main" val="1042674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2C50080-2430-D040-AA97-5F3B18420EE6}"/>
              </a:ext>
            </a:extLst>
          </p:cNvPr>
          <p:cNvSpPr>
            <a:spLocks noGrp="1"/>
          </p:cNvSpPr>
          <p:nvPr>
            <p:ph type="subTitle" idx="1" hasCustomPrompt="1"/>
          </p:nvPr>
        </p:nvSpPr>
        <p:spPr>
          <a:xfrm>
            <a:off x="7837713" y="5852160"/>
            <a:ext cx="3810948" cy="1005840"/>
          </a:xfrm>
          <a:prstGeom prst="rect">
            <a:avLst/>
          </a:prstGeom>
        </p:spPr>
        <p:txBody>
          <a:bodyPr>
            <a:normAutofit/>
          </a:bodyPr>
          <a:lstStyle>
            <a:lvl1pPr marL="0" indent="0" algn="r">
              <a:buNone/>
              <a:defRPr sz="1600" b="0">
                <a:solidFill>
                  <a:srgbClr val="42556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by: John Smith</a:t>
            </a:r>
            <a:br>
              <a:rPr lang="en-US" dirty="0"/>
            </a:br>
            <a:r>
              <a:rPr lang="en-US" dirty="0"/>
              <a:t>Date to go here</a:t>
            </a:r>
          </a:p>
        </p:txBody>
      </p:sp>
      <p:sp>
        <p:nvSpPr>
          <p:cNvPr id="4" name="Title 1">
            <a:extLst>
              <a:ext uri="{FF2B5EF4-FFF2-40B4-BE49-F238E27FC236}">
                <a16:creationId xmlns:a16="http://schemas.microsoft.com/office/drawing/2014/main" id="{0065C174-ED0C-A44F-851C-56713AD9161A}"/>
              </a:ext>
            </a:extLst>
          </p:cNvPr>
          <p:cNvSpPr>
            <a:spLocks noGrp="1"/>
          </p:cNvSpPr>
          <p:nvPr>
            <p:ph type="ctrTitle" hasCustomPrompt="1"/>
          </p:nvPr>
        </p:nvSpPr>
        <p:spPr>
          <a:xfrm>
            <a:off x="714103" y="3030583"/>
            <a:ext cx="10834894" cy="1250086"/>
          </a:xfrm>
          <a:prstGeom prst="rect">
            <a:avLst/>
          </a:prstGeom>
        </p:spPr>
        <p:txBody>
          <a:bodyPr anchor="b">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dirty="0"/>
              <a:t>Presentation title to go in here</a:t>
            </a:r>
          </a:p>
        </p:txBody>
      </p:sp>
    </p:spTree>
    <p:extLst>
      <p:ext uri="{BB962C8B-B14F-4D97-AF65-F5344CB8AC3E}">
        <p14:creationId xmlns:p14="http://schemas.microsoft.com/office/powerpoint/2010/main" val="2929626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2C50080-2430-D040-AA97-5F3B18420EE6}"/>
              </a:ext>
            </a:extLst>
          </p:cNvPr>
          <p:cNvSpPr>
            <a:spLocks noGrp="1"/>
          </p:cNvSpPr>
          <p:nvPr>
            <p:ph type="subTitle" idx="1" hasCustomPrompt="1"/>
          </p:nvPr>
        </p:nvSpPr>
        <p:spPr>
          <a:xfrm>
            <a:off x="7837713" y="5852160"/>
            <a:ext cx="3810948" cy="1005840"/>
          </a:xfrm>
          <a:prstGeom prst="rect">
            <a:avLst/>
          </a:prstGeom>
        </p:spPr>
        <p:txBody>
          <a:bodyPr>
            <a:normAutofit/>
          </a:bodyPr>
          <a:lstStyle>
            <a:lvl1pPr marL="0" indent="0" algn="r">
              <a:buNone/>
              <a:defRPr sz="1600" b="0">
                <a:solidFill>
                  <a:srgbClr val="42556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by: John Smith</a:t>
            </a:r>
            <a:br>
              <a:rPr lang="en-US" dirty="0"/>
            </a:br>
            <a:r>
              <a:rPr lang="en-US" dirty="0"/>
              <a:t>Date to go here</a:t>
            </a:r>
          </a:p>
        </p:txBody>
      </p:sp>
      <p:sp>
        <p:nvSpPr>
          <p:cNvPr id="4" name="Title 1">
            <a:extLst>
              <a:ext uri="{FF2B5EF4-FFF2-40B4-BE49-F238E27FC236}">
                <a16:creationId xmlns:a16="http://schemas.microsoft.com/office/drawing/2014/main" id="{B371A67D-2259-1846-813E-539677523EBC}"/>
              </a:ext>
            </a:extLst>
          </p:cNvPr>
          <p:cNvSpPr>
            <a:spLocks noGrp="1"/>
          </p:cNvSpPr>
          <p:nvPr>
            <p:ph type="ctrTitle" hasCustomPrompt="1"/>
          </p:nvPr>
        </p:nvSpPr>
        <p:spPr>
          <a:xfrm>
            <a:off x="714103" y="3030583"/>
            <a:ext cx="10834894" cy="1250086"/>
          </a:xfrm>
          <a:prstGeom prst="rect">
            <a:avLst/>
          </a:prstGeom>
        </p:spPr>
        <p:txBody>
          <a:bodyPr anchor="b">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dirty="0"/>
              <a:t>Presentation title to go in here</a:t>
            </a:r>
          </a:p>
        </p:txBody>
      </p:sp>
    </p:spTree>
    <p:extLst>
      <p:ext uri="{BB962C8B-B14F-4D97-AF65-F5344CB8AC3E}">
        <p14:creationId xmlns:p14="http://schemas.microsoft.com/office/powerpoint/2010/main" val="3975625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Yel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62A52-C601-6F41-B2A8-EE00512CCDE5}"/>
              </a:ext>
            </a:extLst>
          </p:cNvPr>
          <p:cNvSpPr>
            <a:spLocks noGrp="1"/>
          </p:cNvSpPr>
          <p:nvPr>
            <p:ph type="ctrTitle" hasCustomPrompt="1"/>
          </p:nvPr>
        </p:nvSpPr>
        <p:spPr>
          <a:xfrm>
            <a:off x="714103" y="3030583"/>
            <a:ext cx="10834894" cy="1250086"/>
          </a:xfrm>
          <a:prstGeom prst="rect">
            <a:avLst/>
          </a:prstGeom>
        </p:spPr>
        <p:txBody>
          <a:bodyPr anchor="b">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dirty="0"/>
              <a:t>Presentation title to go in here</a:t>
            </a:r>
          </a:p>
        </p:txBody>
      </p:sp>
      <p:sp>
        <p:nvSpPr>
          <p:cNvPr id="3" name="Subtitle 2">
            <a:extLst>
              <a:ext uri="{FF2B5EF4-FFF2-40B4-BE49-F238E27FC236}">
                <a16:creationId xmlns:a16="http://schemas.microsoft.com/office/drawing/2014/main" id="{42C50080-2430-D040-AA97-5F3B18420EE6}"/>
              </a:ext>
            </a:extLst>
          </p:cNvPr>
          <p:cNvSpPr>
            <a:spLocks noGrp="1"/>
          </p:cNvSpPr>
          <p:nvPr>
            <p:ph type="subTitle" idx="1" hasCustomPrompt="1"/>
          </p:nvPr>
        </p:nvSpPr>
        <p:spPr>
          <a:xfrm>
            <a:off x="7837713" y="5852160"/>
            <a:ext cx="3810948" cy="1005840"/>
          </a:xfrm>
          <a:prstGeom prst="rect">
            <a:avLst/>
          </a:prstGeom>
        </p:spPr>
        <p:txBody>
          <a:bodyPr>
            <a:normAutofit/>
          </a:bodyPr>
          <a:lstStyle>
            <a:lvl1pPr marL="0" indent="0" algn="r">
              <a:buNone/>
              <a:defRPr sz="1600" b="0">
                <a:solidFill>
                  <a:srgbClr val="42556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by: John Smith</a:t>
            </a:r>
            <a:br>
              <a:rPr lang="en-US" dirty="0"/>
            </a:br>
            <a:r>
              <a:rPr lang="en-US" dirty="0"/>
              <a:t>Date to go here</a:t>
            </a:r>
          </a:p>
        </p:txBody>
      </p:sp>
    </p:spTree>
    <p:extLst>
      <p:ext uri="{BB962C8B-B14F-4D97-AF65-F5344CB8AC3E}">
        <p14:creationId xmlns:p14="http://schemas.microsoft.com/office/powerpoint/2010/main" val="2981123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D0899E-2565-5D40-81E1-713D695A7674}"/>
              </a:ext>
            </a:extLst>
          </p:cNvPr>
          <p:cNvSpPr>
            <a:spLocks noGrp="1"/>
          </p:cNvSpPr>
          <p:nvPr>
            <p:ph idx="1"/>
          </p:nvPr>
        </p:nvSpPr>
        <p:spPr>
          <a:xfrm>
            <a:off x="563671" y="1825625"/>
            <a:ext cx="10790129" cy="4351338"/>
          </a:xfrm>
          <a:prstGeom prst="rect">
            <a:avLst/>
          </a:prstGeom>
        </p:spPr>
        <p:txBody>
          <a:bodyPr/>
          <a:lstStyle>
            <a:lvl1pPr>
              <a:defRPr sz="2400">
                <a:solidFill>
                  <a:srgbClr val="425563"/>
                </a:solidFill>
                <a:latin typeface="Arial" panose="020B0604020202020204" pitchFamily="34" charset="0"/>
                <a:cs typeface="Arial" panose="020B0604020202020204" pitchFamily="34" charset="0"/>
              </a:defRPr>
            </a:lvl1pPr>
            <a:lvl2pPr>
              <a:defRPr sz="2000">
                <a:solidFill>
                  <a:srgbClr val="425563"/>
                </a:solidFill>
                <a:latin typeface="Arial" panose="020B0604020202020204" pitchFamily="34" charset="0"/>
                <a:cs typeface="Arial" panose="020B0604020202020204" pitchFamily="34" charset="0"/>
              </a:defRPr>
            </a:lvl2pPr>
            <a:lvl3pPr>
              <a:defRPr sz="1600">
                <a:solidFill>
                  <a:srgbClr val="425563"/>
                </a:solidFill>
                <a:latin typeface="Arial" panose="020B0604020202020204" pitchFamily="34" charset="0"/>
                <a:cs typeface="Arial" panose="020B0604020202020204" pitchFamily="34" charset="0"/>
              </a:defRPr>
            </a:lvl3pPr>
            <a:lvl4pPr>
              <a:defRPr>
                <a:solidFill>
                  <a:srgbClr val="3E5F73"/>
                </a:solidFill>
                <a:latin typeface="Arial" panose="020B0604020202020204" pitchFamily="34" charset="0"/>
                <a:cs typeface="Arial" panose="020B0604020202020204" pitchFamily="34" charset="0"/>
              </a:defRPr>
            </a:lvl4pPr>
            <a:lvl5pPr>
              <a:defRPr>
                <a:solidFill>
                  <a:srgbClr val="3E5F7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8" name="Title 1">
            <a:extLst>
              <a:ext uri="{FF2B5EF4-FFF2-40B4-BE49-F238E27FC236}">
                <a16:creationId xmlns:a16="http://schemas.microsoft.com/office/drawing/2014/main" id="{CE9EBC20-7028-D246-A62A-FDECB0D150FD}"/>
              </a:ext>
            </a:extLst>
          </p:cNvPr>
          <p:cNvSpPr>
            <a:spLocks noGrp="1"/>
          </p:cNvSpPr>
          <p:nvPr>
            <p:ph type="title"/>
          </p:nvPr>
        </p:nvSpPr>
        <p:spPr>
          <a:xfrm>
            <a:off x="563671" y="852055"/>
            <a:ext cx="8636085" cy="519545"/>
          </a:xfrm>
          <a:prstGeom prst="rect">
            <a:avLst/>
          </a:prstGeom>
        </p:spPr>
        <p:txBody>
          <a:bodyPr>
            <a:normAutofit/>
          </a:bodyPr>
          <a:lstStyle>
            <a:lvl1pPr>
              <a:defRPr sz="2800">
                <a:solidFill>
                  <a:srgbClr val="3E5F73"/>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876889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82E70BC-344F-4941-8C7C-E440EC3E4260}"/>
              </a:ext>
            </a:extLst>
          </p:cNvPr>
          <p:cNvSpPr>
            <a:spLocks noGrp="1"/>
          </p:cNvSpPr>
          <p:nvPr>
            <p:ph idx="1"/>
          </p:nvPr>
        </p:nvSpPr>
        <p:spPr>
          <a:xfrm>
            <a:off x="563671" y="1825625"/>
            <a:ext cx="10790129" cy="4351338"/>
          </a:xfrm>
          <a:prstGeom prst="rect">
            <a:avLst/>
          </a:prstGeom>
        </p:spPr>
        <p:txBody>
          <a:bodyPr/>
          <a:lstStyle>
            <a:lvl1pPr>
              <a:defRPr sz="2400">
                <a:solidFill>
                  <a:srgbClr val="425563"/>
                </a:solidFill>
                <a:latin typeface="Arial" panose="020B0604020202020204" pitchFamily="34" charset="0"/>
                <a:cs typeface="Arial" panose="020B0604020202020204" pitchFamily="34" charset="0"/>
              </a:defRPr>
            </a:lvl1pPr>
            <a:lvl2pPr>
              <a:defRPr sz="2000">
                <a:solidFill>
                  <a:srgbClr val="425563"/>
                </a:solidFill>
                <a:latin typeface="Arial" panose="020B0604020202020204" pitchFamily="34" charset="0"/>
                <a:cs typeface="Arial" panose="020B0604020202020204" pitchFamily="34" charset="0"/>
              </a:defRPr>
            </a:lvl2pPr>
            <a:lvl3pPr>
              <a:defRPr sz="1600">
                <a:solidFill>
                  <a:srgbClr val="425563"/>
                </a:solidFill>
                <a:latin typeface="Arial" panose="020B0604020202020204" pitchFamily="34" charset="0"/>
                <a:cs typeface="Arial" panose="020B0604020202020204" pitchFamily="34" charset="0"/>
              </a:defRPr>
            </a:lvl3pPr>
            <a:lvl4pPr>
              <a:defRPr>
                <a:solidFill>
                  <a:srgbClr val="3E5F73"/>
                </a:solidFill>
                <a:latin typeface="Arial" panose="020B0604020202020204" pitchFamily="34" charset="0"/>
                <a:cs typeface="Arial" panose="020B0604020202020204" pitchFamily="34" charset="0"/>
              </a:defRPr>
            </a:lvl4pPr>
            <a:lvl5pPr>
              <a:defRPr>
                <a:solidFill>
                  <a:srgbClr val="3E5F7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6" name="Title 1">
            <a:extLst>
              <a:ext uri="{FF2B5EF4-FFF2-40B4-BE49-F238E27FC236}">
                <a16:creationId xmlns:a16="http://schemas.microsoft.com/office/drawing/2014/main" id="{B5F3EBB5-73D6-CC4A-9F1D-89DCC2F61552}"/>
              </a:ext>
            </a:extLst>
          </p:cNvPr>
          <p:cNvSpPr>
            <a:spLocks noGrp="1"/>
          </p:cNvSpPr>
          <p:nvPr>
            <p:ph type="title"/>
          </p:nvPr>
        </p:nvSpPr>
        <p:spPr>
          <a:xfrm>
            <a:off x="563671" y="852055"/>
            <a:ext cx="8636085" cy="519545"/>
          </a:xfrm>
          <a:prstGeom prst="rect">
            <a:avLst/>
          </a:prstGeom>
        </p:spPr>
        <p:txBody>
          <a:bodyPr>
            <a:normAutofit/>
          </a:bodyPr>
          <a:lstStyle>
            <a:lvl1pPr>
              <a:defRPr sz="2800">
                <a:solidFill>
                  <a:srgbClr val="3E5F73"/>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027062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82E70BC-344F-4941-8C7C-E440EC3E4260}"/>
              </a:ext>
            </a:extLst>
          </p:cNvPr>
          <p:cNvSpPr>
            <a:spLocks noGrp="1"/>
          </p:cNvSpPr>
          <p:nvPr>
            <p:ph idx="1"/>
          </p:nvPr>
        </p:nvSpPr>
        <p:spPr>
          <a:xfrm>
            <a:off x="563671" y="1825625"/>
            <a:ext cx="10790129" cy="4351338"/>
          </a:xfrm>
          <a:prstGeom prst="rect">
            <a:avLst/>
          </a:prstGeom>
        </p:spPr>
        <p:txBody>
          <a:bodyPr/>
          <a:lstStyle>
            <a:lvl1pPr>
              <a:defRPr sz="2400">
                <a:solidFill>
                  <a:srgbClr val="425563"/>
                </a:solidFill>
                <a:latin typeface="Arial" panose="020B0604020202020204" pitchFamily="34" charset="0"/>
                <a:cs typeface="Arial" panose="020B0604020202020204" pitchFamily="34" charset="0"/>
              </a:defRPr>
            </a:lvl1pPr>
            <a:lvl2pPr>
              <a:defRPr sz="2000">
                <a:solidFill>
                  <a:srgbClr val="425563"/>
                </a:solidFill>
                <a:latin typeface="Arial" panose="020B0604020202020204" pitchFamily="34" charset="0"/>
                <a:cs typeface="Arial" panose="020B0604020202020204" pitchFamily="34" charset="0"/>
              </a:defRPr>
            </a:lvl2pPr>
            <a:lvl3pPr>
              <a:defRPr sz="1600">
                <a:solidFill>
                  <a:srgbClr val="425563"/>
                </a:solidFill>
                <a:latin typeface="Arial" panose="020B0604020202020204" pitchFamily="34" charset="0"/>
                <a:cs typeface="Arial" panose="020B0604020202020204" pitchFamily="34" charset="0"/>
              </a:defRPr>
            </a:lvl3pPr>
            <a:lvl4pPr>
              <a:defRPr>
                <a:solidFill>
                  <a:srgbClr val="3E5F73"/>
                </a:solidFill>
                <a:latin typeface="Arial" panose="020B0604020202020204" pitchFamily="34" charset="0"/>
                <a:cs typeface="Arial" panose="020B0604020202020204" pitchFamily="34" charset="0"/>
              </a:defRPr>
            </a:lvl4pPr>
            <a:lvl5pPr>
              <a:defRPr>
                <a:solidFill>
                  <a:srgbClr val="3E5F7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6" name="Title 1">
            <a:extLst>
              <a:ext uri="{FF2B5EF4-FFF2-40B4-BE49-F238E27FC236}">
                <a16:creationId xmlns:a16="http://schemas.microsoft.com/office/drawing/2014/main" id="{B5F3EBB5-73D6-CC4A-9F1D-89DCC2F61552}"/>
              </a:ext>
            </a:extLst>
          </p:cNvPr>
          <p:cNvSpPr>
            <a:spLocks noGrp="1"/>
          </p:cNvSpPr>
          <p:nvPr>
            <p:ph type="title"/>
          </p:nvPr>
        </p:nvSpPr>
        <p:spPr>
          <a:xfrm>
            <a:off x="563671" y="852055"/>
            <a:ext cx="8636085" cy="519545"/>
          </a:xfrm>
          <a:prstGeom prst="rect">
            <a:avLst/>
          </a:prstGeom>
        </p:spPr>
        <p:txBody>
          <a:bodyPr>
            <a:normAutofit/>
          </a:bodyPr>
          <a:lstStyle>
            <a:lvl1pPr>
              <a:defRPr sz="2800">
                <a:solidFill>
                  <a:srgbClr val="3E5F73"/>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98268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Dark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F16397-FE65-A44E-8565-615E9F88D85D}"/>
              </a:ext>
            </a:extLst>
          </p:cNvPr>
          <p:cNvSpPr>
            <a:spLocks noGrp="1"/>
          </p:cNvSpPr>
          <p:nvPr>
            <p:ph type="ctrTitle" hasCustomPrompt="1"/>
          </p:nvPr>
        </p:nvSpPr>
        <p:spPr>
          <a:xfrm>
            <a:off x="714103" y="3030583"/>
            <a:ext cx="6718663" cy="1250086"/>
          </a:xfrm>
          <a:prstGeom prst="rect">
            <a:avLst/>
          </a:prstGeom>
        </p:spPr>
        <p:txBody>
          <a:bodyPr anchor="b">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dirty="0"/>
              <a:t>Divider title to go in here</a:t>
            </a:r>
          </a:p>
        </p:txBody>
      </p:sp>
    </p:spTree>
    <p:extLst>
      <p:ext uri="{BB962C8B-B14F-4D97-AF65-F5344CB8AC3E}">
        <p14:creationId xmlns:p14="http://schemas.microsoft.com/office/powerpoint/2010/main" val="731432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F16397-FE65-A44E-8565-615E9F88D85D}"/>
              </a:ext>
            </a:extLst>
          </p:cNvPr>
          <p:cNvSpPr>
            <a:spLocks noGrp="1"/>
          </p:cNvSpPr>
          <p:nvPr>
            <p:ph type="ctrTitle" hasCustomPrompt="1"/>
          </p:nvPr>
        </p:nvSpPr>
        <p:spPr>
          <a:xfrm>
            <a:off x="714103" y="3030583"/>
            <a:ext cx="6718663" cy="1250086"/>
          </a:xfrm>
          <a:prstGeom prst="rect">
            <a:avLst/>
          </a:prstGeom>
        </p:spPr>
        <p:txBody>
          <a:bodyPr anchor="b">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dirty="0"/>
              <a:t>Divider title to go in here</a:t>
            </a:r>
          </a:p>
        </p:txBody>
      </p:sp>
    </p:spTree>
    <p:extLst>
      <p:ext uri="{BB962C8B-B14F-4D97-AF65-F5344CB8AC3E}">
        <p14:creationId xmlns:p14="http://schemas.microsoft.com/office/powerpoint/2010/main" val="1590870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Dark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F16397-FE65-A44E-8565-615E9F88D85D}"/>
              </a:ext>
            </a:extLst>
          </p:cNvPr>
          <p:cNvSpPr>
            <a:spLocks noGrp="1"/>
          </p:cNvSpPr>
          <p:nvPr>
            <p:ph type="ctrTitle" hasCustomPrompt="1"/>
          </p:nvPr>
        </p:nvSpPr>
        <p:spPr>
          <a:xfrm>
            <a:off x="714103" y="3030583"/>
            <a:ext cx="6718663" cy="1250086"/>
          </a:xfrm>
          <a:prstGeom prst="rect">
            <a:avLst/>
          </a:prstGeom>
        </p:spPr>
        <p:txBody>
          <a:bodyPr anchor="b">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dirty="0"/>
              <a:t>Divider title to go in here</a:t>
            </a:r>
          </a:p>
        </p:txBody>
      </p:sp>
    </p:spTree>
    <p:extLst>
      <p:ext uri="{BB962C8B-B14F-4D97-AF65-F5344CB8AC3E}">
        <p14:creationId xmlns:p14="http://schemas.microsoft.com/office/powerpoint/2010/main" val="2075774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794685-80D9-104C-92DF-B63BEEE67D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26042C-D9C3-5547-8E47-40E67A60AC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C924297-1E82-8F4F-8FDE-BFF14D3719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53328-5BDC-4B45-922D-F419FB3173BD}" type="datetimeFigureOut">
              <a:rPr lang="en-US" smtClean="0"/>
              <a:t>5/30/2024</a:t>
            </a:fld>
            <a:endParaRPr lang="en-US"/>
          </a:p>
        </p:txBody>
      </p:sp>
      <p:sp>
        <p:nvSpPr>
          <p:cNvPr id="5" name="Footer Placeholder 4">
            <a:extLst>
              <a:ext uri="{FF2B5EF4-FFF2-40B4-BE49-F238E27FC236}">
                <a16:creationId xmlns:a16="http://schemas.microsoft.com/office/drawing/2014/main" id="{9C56F036-2DCC-1844-8B2A-8E6E3231D0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C6AABC7-103C-874D-83B4-50E54E9C4E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57E47A-58EC-FE48-854E-8DD443F37A4C}" type="slidenum">
              <a:rPr lang="en-US" smtClean="0"/>
              <a:t>‹#›</a:t>
            </a:fld>
            <a:endParaRPr lang="en-US"/>
          </a:p>
        </p:txBody>
      </p:sp>
    </p:spTree>
    <p:extLst>
      <p:ext uri="{BB962C8B-B14F-4D97-AF65-F5344CB8AC3E}">
        <p14:creationId xmlns:p14="http://schemas.microsoft.com/office/powerpoint/2010/main" val="14631537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1/relationships/webextension" Target="../webextensions/webextension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1/relationships/webextension" Target="../webextensions/webextension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1/relationships/webextension" Target="../webextensions/webextension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11/relationships/webextension" Target="../webextensions/webextension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microsoft.com/office/2011/relationships/webextension" Target="../webextensions/webextension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microsoft.com/office/2011/relationships/webextension" Target="../webextensions/webextension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11/relationships/webextension" Target="../webextensions/webextension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microsoft.com/office/2011/relationships/webextension" Target="../webextensions/webextension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1/relationships/webextension" Target="../webextensions/webextension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1AA28A6-1A55-9991-154E-C69705912D38}"/>
              </a:ext>
            </a:extLst>
          </p:cNvPr>
          <p:cNvSpPr>
            <a:spLocks noGrp="1"/>
          </p:cNvSpPr>
          <p:nvPr>
            <p:ph type="subTitle" idx="1"/>
          </p:nvPr>
        </p:nvSpPr>
        <p:spPr/>
        <p:txBody>
          <a:bodyPr>
            <a:normAutofit/>
          </a:bodyPr>
          <a:lstStyle/>
          <a:p>
            <a:r>
              <a:rPr lang="en-GB" dirty="0">
                <a:solidFill>
                  <a:schemeClr val="tx1"/>
                </a:solidFill>
              </a:rPr>
              <a:t>Facilitated by Alexia Mitton </a:t>
            </a:r>
          </a:p>
          <a:p>
            <a:r>
              <a:rPr lang="en-GB" dirty="0">
                <a:solidFill>
                  <a:schemeClr val="tx1"/>
                </a:solidFill>
              </a:rPr>
              <a:t>Assistant Director of Engagement</a:t>
            </a:r>
          </a:p>
        </p:txBody>
      </p:sp>
      <p:sp>
        <p:nvSpPr>
          <p:cNvPr id="3" name="Title 2">
            <a:extLst>
              <a:ext uri="{FF2B5EF4-FFF2-40B4-BE49-F238E27FC236}">
                <a16:creationId xmlns:a16="http://schemas.microsoft.com/office/drawing/2014/main" id="{35FEC33F-C51B-4B23-7037-165EC1D78EBA}"/>
              </a:ext>
            </a:extLst>
          </p:cNvPr>
          <p:cNvSpPr>
            <a:spLocks noGrp="1"/>
          </p:cNvSpPr>
          <p:nvPr>
            <p:ph type="ctrTitle"/>
          </p:nvPr>
        </p:nvSpPr>
        <p:spPr/>
        <p:txBody>
          <a:bodyPr/>
          <a:lstStyle/>
          <a:p>
            <a:r>
              <a:rPr lang="en-GB" dirty="0"/>
              <a:t>Ways forward for Adult ADHD Services</a:t>
            </a:r>
          </a:p>
        </p:txBody>
      </p:sp>
    </p:spTree>
    <p:extLst>
      <p:ext uri="{BB962C8B-B14F-4D97-AF65-F5344CB8AC3E}">
        <p14:creationId xmlns:p14="http://schemas.microsoft.com/office/powerpoint/2010/main" val="1241890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0CDF8-B814-8657-645A-0B86EC65217E}"/>
              </a:ext>
            </a:extLst>
          </p:cNvPr>
          <p:cNvSpPr>
            <a:spLocks noGrp="1"/>
          </p:cNvSpPr>
          <p:nvPr>
            <p:ph type="ctrTitle"/>
          </p:nvPr>
        </p:nvSpPr>
        <p:spPr/>
        <p:txBody>
          <a:bodyPr/>
          <a:lstStyle/>
          <a:p>
            <a:r>
              <a:rPr lang="en-GB" dirty="0"/>
              <a:t>Scoring against Standards</a:t>
            </a:r>
          </a:p>
        </p:txBody>
      </p:sp>
    </p:spTree>
    <p:extLst>
      <p:ext uri="{BB962C8B-B14F-4D97-AF65-F5344CB8AC3E}">
        <p14:creationId xmlns:p14="http://schemas.microsoft.com/office/powerpoint/2010/main" val="2500693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8CF5B22-878A-9372-A44B-EBB781AABA57}"/>
              </a:ext>
            </a:extLst>
          </p:cNvPr>
          <p:cNvPicPr>
            <a:picLocks noGrp="1" noChangeAspect="1"/>
          </p:cNvPicPr>
          <p:nvPr>
            <p:ph idx="1"/>
          </p:nvPr>
        </p:nvPicPr>
        <p:blipFill rotWithShape="1">
          <a:blip r:embed="rId3"/>
          <a:srcRect l="11749" t="24958" r="23695" b="17087"/>
          <a:stretch/>
        </p:blipFill>
        <p:spPr>
          <a:xfrm>
            <a:off x="205273" y="1004622"/>
            <a:ext cx="10901341" cy="5351573"/>
          </a:xfrm>
        </p:spPr>
      </p:pic>
    </p:spTree>
    <p:extLst>
      <p:ext uri="{BB962C8B-B14F-4D97-AF65-F5344CB8AC3E}">
        <p14:creationId xmlns:p14="http://schemas.microsoft.com/office/powerpoint/2010/main" val="2651718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Content Placeholder 7">
            <a:extLst>
              <a:ext uri="{FF2B5EF4-FFF2-40B4-BE49-F238E27FC236}">
                <a16:creationId xmlns:a16="http://schemas.microsoft.com/office/drawing/2014/main" id="{8E5D0D51-2447-716C-F3FC-7A7ACA32BD7A}"/>
              </a:ext>
            </a:extLst>
          </p:cNvPr>
          <p:cNvPicPr>
            <a:picLocks noGrp="1" noChangeAspect="1"/>
          </p:cNvPicPr>
          <p:nvPr>
            <p:ph idx="1"/>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1069748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5997E5-3F75-EAC9-6725-97B10A5018BC}"/>
              </a:ext>
            </a:extLst>
          </p:cNvPr>
          <p:cNvSpPr>
            <a:spLocks noGrp="1"/>
          </p:cNvSpPr>
          <p:nvPr>
            <p:ph type="ctrTitle"/>
          </p:nvPr>
        </p:nvSpPr>
        <p:spPr/>
        <p:txBody>
          <a:bodyPr/>
          <a:lstStyle/>
          <a:p>
            <a:r>
              <a:rPr lang="en-GB" dirty="0"/>
              <a:t>Ways Forward - The Options</a:t>
            </a:r>
          </a:p>
        </p:txBody>
      </p:sp>
    </p:spTree>
    <p:extLst>
      <p:ext uri="{BB962C8B-B14F-4D97-AF65-F5344CB8AC3E}">
        <p14:creationId xmlns:p14="http://schemas.microsoft.com/office/powerpoint/2010/main" val="4053415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C006B0-258F-3B3D-ABB5-17D6EF02464C}"/>
              </a:ext>
            </a:extLst>
          </p:cNvPr>
          <p:cNvSpPr>
            <a:spLocks noGrp="1"/>
          </p:cNvSpPr>
          <p:nvPr>
            <p:ph type="title"/>
          </p:nvPr>
        </p:nvSpPr>
        <p:spPr/>
        <p:txBody>
          <a:bodyPr>
            <a:normAutofit fontScale="90000"/>
          </a:bodyPr>
          <a:lstStyle/>
          <a:p>
            <a:r>
              <a:rPr lang="en-GB" sz="2700" b="1" dirty="0">
                <a:latin typeface="Arial"/>
                <a:cs typeface="Arial"/>
              </a:rPr>
              <a:t>Option 1: </a:t>
            </a:r>
            <a:r>
              <a:rPr lang="en-GB" sz="2700" b="1" dirty="0">
                <a:effectLst/>
                <a:latin typeface="Arial"/>
                <a:ea typeface="Times New Roman" panose="02020603050405020304" pitchFamily="18" charset="0"/>
                <a:cs typeface="Arial"/>
              </a:rPr>
              <a:t>No change</a:t>
            </a:r>
            <a:r>
              <a:rPr lang="en-GB" sz="2700" dirty="0">
                <a:effectLst/>
                <a:latin typeface="Arial"/>
                <a:ea typeface="Times New Roman" panose="02020603050405020304" pitchFamily="18" charset="0"/>
                <a:cs typeface="Arial"/>
              </a:rPr>
              <a:t> to the service which currently exists. </a:t>
            </a:r>
            <a:br>
              <a:rPr lang="en-GB" sz="1800" dirty="0">
                <a:effectLst/>
                <a:latin typeface="Calibri" panose="020F0502020204030204" pitchFamily="34" charset="0"/>
                <a:ea typeface="Calibri" panose="020F0502020204030204" pitchFamily="34" charset="0"/>
              </a:rPr>
            </a:br>
            <a:endParaRPr lang="en-GB" dirty="0"/>
          </a:p>
        </p:txBody>
      </p:sp>
      <p:graphicFrame>
        <p:nvGraphicFramePr>
          <p:cNvPr id="3" name="Table 2">
            <a:extLst>
              <a:ext uri="{FF2B5EF4-FFF2-40B4-BE49-F238E27FC236}">
                <a16:creationId xmlns:a16="http://schemas.microsoft.com/office/drawing/2014/main" id="{AC45B05A-2FAD-6F82-D62C-F3B9CEBF3080}"/>
              </a:ext>
            </a:extLst>
          </p:cNvPr>
          <p:cNvGraphicFramePr>
            <a:graphicFrameLocks noGrp="1"/>
          </p:cNvGraphicFramePr>
          <p:nvPr/>
        </p:nvGraphicFramePr>
        <p:xfrm>
          <a:off x="685800" y="1371600"/>
          <a:ext cx="10745532" cy="4875624"/>
        </p:xfrm>
        <a:graphic>
          <a:graphicData uri="http://schemas.openxmlformats.org/drawingml/2006/table">
            <a:tbl>
              <a:tblPr firstRow="1" firstCol="1" bandRow="1">
                <a:tableStyleId>{5C22544A-7EE6-4342-B048-85BDC9FD1C3A}</a:tableStyleId>
              </a:tblPr>
              <a:tblGrid>
                <a:gridCol w="5372766">
                  <a:extLst>
                    <a:ext uri="{9D8B030D-6E8A-4147-A177-3AD203B41FA5}">
                      <a16:colId xmlns:a16="http://schemas.microsoft.com/office/drawing/2014/main" val="2946671738"/>
                    </a:ext>
                  </a:extLst>
                </a:gridCol>
                <a:gridCol w="5372766">
                  <a:extLst>
                    <a:ext uri="{9D8B030D-6E8A-4147-A177-3AD203B41FA5}">
                      <a16:colId xmlns:a16="http://schemas.microsoft.com/office/drawing/2014/main" val="3505377428"/>
                    </a:ext>
                  </a:extLst>
                </a:gridCol>
              </a:tblGrid>
              <a:tr h="556113">
                <a:tc gridSpan="2">
                  <a:txBody>
                    <a:bodyPr/>
                    <a:lstStyle/>
                    <a:p>
                      <a:r>
                        <a:rPr lang="en-US" sz="1400" b="0" kern="0" dirty="0">
                          <a:solidFill>
                            <a:schemeClr val="tx1"/>
                          </a:solidFill>
                          <a:effectLst/>
                          <a:latin typeface="Arial" panose="020B0604020202020204" pitchFamily="34" charset="0"/>
                          <a:ea typeface="Arial" panose="020B0604020202020204" pitchFamily="34" charset="0"/>
                          <a:cs typeface="Arial" panose="020B0604020202020204" pitchFamily="34" charset="0"/>
                        </a:rPr>
                        <a:t>This option means we would continue to accept that many more people need the service than it could possibly ever support and assessments would continue to be offered to all.  </a:t>
                      </a:r>
                      <a:endParaRPr lang="en-US" sz="1400" b="0" dirty="0">
                        <a:solidFill>
                          <a:schemeClr val="tx1"/>
                        </a:solidFill>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74019963"/>
                  </a:ext>
                </a:extLst>
              </a:tr>
              <a:tr h="370742">
                <a:tc>
                  <a:txBody>
                    <a:bodyPr/>
                    <a:lstStyle/>
                    <a:p>
                      <a:r>
                        <a:rPr lang="en-US" sz="1400" b="1" kern="0" dirty="0">
                          <a:solidFill>
                            <a:schemeClr val="tx1"/>
                          </a:solidFill>
                          <a:effectLst/>
                          <a:highlight>
                            <a:srgbClr val="FDE9D9"/>
                          </a:highlight>
                          <a:latin typeface="Arial" panose="020B0604020202020204" pitchFamily="34" charset="0"/>
                          <a:ea typeface="Arial" panose="020B0604020202020204" pitchFamily="34" charset="0"/>
                          <a:cs typeface="Arial" panose="020B0604020202020204" pitchFamily="34" charset="0"/>
                        </a:rPr>
                        <a:t>Pros:</a:t>
                      </a:r>
                      <a:endParaRPr lang="en-US" sz="1400" b="1" dirty="0">
                        <a:solidFill>
                          <a:schemeClr val="tx1"/>
                        </a:solidFill>
                        <a:effectLst/>
                        <a:highlight>
                          <a:srgbClr val="FDE9D9"/>
                        </a:highlight>
                        <a:latin typeface="Arial" panose="020B0604020202020204" pitchFamily="34" charset="0"/>
                        <a:cs typeface="Arial" panose="020B0604020202020204" pitchFamily="34" charset="0"/>
                      </a:endParaRPr>
                    </a:p>
                    <a:p>
                      <a:endParaRPr lang="en-US" sz="1400" b="1" dirty="0">
                        <a:solidFill>
                          <a:schemeClr val="tx1"/>
                        </a:solidFill>
                        <a:effectLst/>
                        <a:highlight>
                          <a:srgbClr val="FDE9D9"/>
                        </a:highligh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DE9D9"/>
                    </a:solidFill>
                  </a:tcPr>
                </a:tc>
                <a:tc>
                  <a:txBody>
                    <a:bodyPr/>
                    <a:lstStyle/>
                    <a:p>
                      <a:r>
                        <a:rPr lang="en-US" sz="1400" b="1" kern="0" dirty="0">
                          <a:solidFill>
                            <a:schemeClr val="tx1"/>
                          </a:solidFill>
                          <a:effectLst/>
                          <a:highlight>
                            <a:srgbClr val="FDE9D9"/>
                          </a:highlight>
                          <a:latin typeface="Arial" panose="020B0604020202020204" pitchFamily="34" charset="0"/>
                          <a:ea typeface="Arial" panose="020B0604020202020204" pitchFamily="34" charset="0"/>
                          <a:cs typeface="Arial" panose="020B0604020202020204" pitchFamily="34" charset="0"/>
                        </a:rPr>
                        <a:t>Cons:</a:t>
                      </a:r>
                      <a:endParaRPr lang="en-US" sz="1400" b="1" dirty="0">
                        <a:solidFill>
                          <a:schemeClr val="tx1"/>
                        </a:solidFill>
                        <a:effectLst/>
                        <a:highlight>
                          <a:srgbClr val="FDE9D9"/>
                        </a:highlight>
                        <a:latin typeface="Arial" panose="020B0604020202020204" pitchFamily="34" charset="0"/>
                        <a:cs typeface="Arial" panose="020B0604020202020204" pitchFamily="34" charset="0"/>
                      </a:endParaRPr>
                    </a:p>
                    <a:p>
                      <a:endParaRPr lang="en-US" sz="1400" b="1" dirty="0">
                        <a:solidFill>
                          <a:schemeClr val="tx1"/>
                        </a:solidFill>
                        <a:effectLst/>
                        <a:highlight>
                          <a:srgbClr val="FDE9D9"/>
                        </a:highligh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DE9D9"/>
                    </a:solidFill>
                  </a:tcPr>
                </a:tc>
                <a:extLst>
                  <a:ext uri="{0D108BD9-81ED-4DB2-BD59-A6C34878D82A}">
                    <a16:rowId xmlns:a16="http://schemas.microsoft.com/office/drawing/2014/main" val="4282946096"/>
                  </a:ext>
                </a:extLst>
              </a:tr>
              <a:tr h="3892791">
                <a:tc>
                  <a:txBody>
                    <a:bodyPr/>
                    <a:lstStyle/>
                    <a:p>
                      <a:pPr marL="342900" lvl="0" indent="-342900">
                        <a:buFont typeface="Arial"/>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Everyone who put themselves forward for an assessment would eventually have one. </a:t>
                      </a:r>
                      <a:endParaRPr lang="en-US" sz="1400" b="0" dirty="0">
                        <a:solidFill>
                          <a:schemeClr val="tx1"/>
                        </a:solidFill>
                        <a:effectLst/>
                        <a:highlight>
                          <a:srgbClr val="FFFFFF"/>
                        </a:highligh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marL="342900" lvl="0" indent="-342900">
                        <a:buFont typeface="Arial"/>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This model has no way of </a:t>
                      </a:r>
                      <a:r>
                        <a:rPr lang="en-US" sz="1400" b="0" kern="0" dirty="0" err="1">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prioritising</a:t>
                      </a: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 based on need.</a:t>
                      </a:r>
                      <a:endParaRPr lang="en-US" sz="1400" b="0" dirty="0">
                        <a:solidFill>
                          <a:schemeClr val="tx1"/>
                        </a:solidFill>
                        <a:effectLst/>
                        <a:highlight>
                          <a:srgbClr val="FFFFFF"/>
                        </a:highlight>
                        <a:latin typeface="Arial" panose="020B0604020202020204" pitchFamily="34" charset="0"/>
                        <a:cs typeface="Arial" panose="020B0604020202020204" pitchFamily="34" charset="0"/>
                      </a:endParaRPr>
                    </a:p>
                    <a:p>
                      <a:pPr marL="342900" lvl="0" indent="-342900">
                        <a:buFont typeface="Arial"/>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The waiting time will continue to get longer as more and more people join the waiting list.</a:t>
                      </a:r>
                      <a:endParaRPr lang="en-US" sz="1400" b="0" dirty="0">
                        <a:solidFill>
                          <a:schemeClr val="tx1"/>
                        </a:solidFill>
                        <a:effectLst/>
                        <a:highlight>
                          <a:srgbClr val="FFFFFF"/>
                        </a:highlight>
                        <a:latin typeface="Arial" panose="020B0604020202020204" pitchFamily="34" charset="0"/>
                        <a:cs typeface="Arial" panose="020B0604020202020204" pitchFamily="34" charset="0"/>
                      </a:endParaRPr>
                    </a:p>
                    <a:p>
                      <a:pPr marL="342900" lvl="0" indent="-342900">
                        <a:buFont typeface="Arial"/>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The long waiting times for ADHD assessments could lead to safety risks for patients waiting. </a:t>
                      </a:r>
                      <a:endParaRPr lang="en-US" sz="1400" b="0" dirty="0">
                        <a:solidFill>
                          <a:schemeClr val="tx1"/>
                        </a:solidFill>
                        <a:effectLst/>
                        <a:highlight>
                          <a:srgbClr val="FFFFFF"/>
                        </a:highlight>
                        <a:latin typeface="Arial" panose="020B0604020202020204" pitchFamily="34" charset="0"/>
                        <a:cs typeface="Arial" panose="020B0604020202020204" pitchFamily="34" charset="0"/>
                      </a:endParaRPr>
                    </a:p>
                    <a:p>
                      <a:pPr marL="342900" lvl="0" indent="-342900">
                        <a:buFont typeface="Arial"/>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The current service does not meet the NICE guidelines.</a:t>
                      </a:r>
                      <a:endParaRPr lang="en-US" sz="1400" b="0" dirty="0">
                        <a:solidFill>
                          <a:schemeClr val="tx1"/>
                        </a:solidFill>
                        <a:effectLst/>
                        <a:highlight>
                          <a:srgbClr val="FFFFFF"/>
                        </a:highlight>
                        <a:latin typeface="Arial" panose="020B0604020202020204" pitchFamily="34" charset="0"/>
                        <a:cs typeface="Arial" panose="020B0604020202020204" pitchFamily="34" charset="0"/>
                      </a:endParaRPr>
                    </a:p>
                    <a:p>
                      <a:pPr marL="342900" lvl="0" indent="-342900">
                        <a:buFont typeface="Arial"/>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A potential drop in the service quality as the waiting times get longer.</a:t>
                      </a:r>
                      <a:endParaRPr lang="en-US" sz="1400" b="0" dirty="0">
                        <a:solidFill>
                          <a:schemeClr val="tx1"/>
                        </a:solidFill>
                        <a:effectLst/>
                        <a:highlight>
                          <a:srgbClr val="FFFFFF"/>
                        </a:highlight>
                        <a:latin typeface="Arial" panose="020B0604020202020204" pitchFamily="34" charset="0"/>
                        <a:cs typeface="Arial" panose="020B0604020202020204" pitchFamily="34" charset="0"/>
                      </a:endParaRPr>
                    </a:p>
                    <a:p>
                      <a:pPr marL="342900" lvl="0" indent="-342900">
                        <a:buFont typeface="Arial"/>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Unequal services across Greater Manchester with some people not having access to an NHS offer.</a:t>
                      </a:r>
                      <a:endParaRPr lang="en-US" sz="1400" b="0" dirty="0">
                        <a:solidFill>
                          <a:schemeClr val="tx1"/>
                        </a:solidFill>
                        <a:effectLst/>
                        <a:highlight>
                          <a:srgbClr val="FFFFFF"/>
                        </a:highlight>
                        <a:latin typeface="Arial" panose="020B0604020202020204" pitchFamily="34" charset="0"/>
                        <a:cs typeface="Arial" panose="020B0604020202020204" pitchFamily="34" charset="0"/>
                      </a:endParaRPr>
                    </a:p>
                    <a:p>
                      <a:pPr marL="342900" lvl="0" indent="-342900">
                        <a:buFont typeface="Arial"/>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More people relying on private services to get support.</a:t>
                      </a:r>
                      <a:endParaRPr lang="en-US" sz="1400" b="0" dirty="0">
                        <a:solidFill>
                          <a:schemeClr val="tx1"/>
                        </a:solidFill>
                        <a:effectLst/>
                        <a:highlight>
                          <a:srgbClr val="FFFFFF"/>
                        </a:highlight>
                        <a:latin typeface="Arial" panose="020B0604020202020204" pitchFamily="34" charset="0"/>
                        <a:cs typeface="Arial" panose="020B0604020202020204" pitchFamily="34" charset="0"/>
                      </a:endParaRPr>
                    </a:p>
                    <a:p>
                      <a:pPr marL="342900" lvl="0" indent="-342900">
                        <a:buFont typeface="Arial"/>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Potential media scrutiny and controversy.</a:t>
                      </a:r>
                      <a:endParaRPr lang="en-US" sz="1400" b="0" dirty="0">
                        <a:solidFill>
                          <a:schemeClr val="tx1"/>
                        </a:solidFill>
                        <a:effectLst/>
                        <a:highlight>
                          <a:srgbClr val="FFFFFF"/>
                        </a:highlight>
                        <a:latin typeface="Arial" panose="020B0604020202020204" pitchFamily="34" charset="0"/>
                        <a:cs typeface="Arial" panose="020B0604020202020204" pitchFamily="34" charset="0"/>
                      </a:endParaRPr>
                    </a:p>
                    <a:p>
                      <a:pPr marL="342900" lvl="0" indent="-342900">
                        <a:buFont typeface="Arial"/>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There is no way of controlling the escalating costs associated with this model.</a:t>
                      </a:r>
                      <a:endParaRPr lang="en-US" sz="1400" b="0" dirty="0">
                        <a:solidFill>
                          <a:schemeClr val="tx1"/>
                        </a:solidFill>
                        <a:effectLst/>
                        <a:highlight>
                          <a:srgbClr val="FFFFFF"/>
                        </a:highlight>
                        <a:latin typeface="Arial" panose="020B0604020202020204" pitchFamily="34" charset="0"/>
                        <a:cs typeface="Arial" panose="020B0604020202020204" pitchFamily="34" charset="0"/>
                      </a:endParaRPr>
                    </a:p>
                    <a:p>
                      <a:pPr marL="285750" indent="-285750">
                        <a:buFont typeface="Arial"/>
                        <a:buChar char="•"/>
                      </a:pPr>
                      <a:endParaRPr lang="en-US" sz="1400" b="0" dirty="0">
                        <a:solidFill>
                          <a:schemeClr val="tx1"/>
                        </a:solidFill>
                        <a:effectLst/>
                        <a:highlight>
                          <a:srgbClr val="FFFFFF"/>
                        </a:highligh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extLst>
                  <a:ext uri="{0D108BD9-81ED-4DB2-BD59-A6C34878D82A}">
                    <a16:rowId xmlns:a16="http://schemas.microsoft.com/office/drawing/2014/main" val="607468530"/>
                  </a:ext>
                </a:extLst>
              </a:tr>
            </a:tbl>
          </a:graphicData>
        </a:graphic>
      </p:graphicFrame>
    </p:spTree>
    <p:extLst>
      <p:ext uri="{BB962C8B-B14F-4D97-AF65-F5344CB8AC3E}">
        <p14:creationId xmlns:p14="http://schemas.microsoft.com/office/powerpoint/2010/main" val="565319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Content Placeholder 3" title="Mentimeter - Interactive Presentations">
                <a:extLst>
                  <a:ext uri="{FF2B5EF4-FFF2-40B4-BE49-F238E27FC236}">
                    <a16:creationId xmlns:a16="http://schemas.microsoft.com/office/drawing/2014/main" id="{C4F09AD3-F61F-D2E7-A3F8-10441798144D}"/>
                  </a:ext>
                </a:extLst>
              </p:cNvPr>
              <p:cNvGraphicFramePr>
                <a:graphicFrameLocks noGrp="1"/>
              </p:cNvGraphicFramePr>
              <p:nvPr>
                <p:ph idx="1"/>
                <p:extLst>
                  <p:ext uri="{D42A27DB-BD31-4B8C-83A1-F6EECF244321}">
                    <p14:modId xmlns:p14="http://schemas.microsoft.com/office/powerpoint/2010/main" val="945236695"/>
                  </p:ext>
                </p:extLst>
              </p:nvPr>
            </p:nvGraphicFramePr>
            <p:xfrm>
              <a:off x="1" y="0"/>
              <a:ext cx="12192000" cy="643787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4" name="Content Placeholder 3" title="Mentimeter - Interactive Presentations">
                <a:extLst>
                  <a:ext uri="{FF2B5EF4-FFF2-40B4-BE49-F238E27FC236}">
                    <a16:creationId xmlns:a16="http://schemas.microsoft.com/office/drawing/2014/main" id="{C4F09AD3-F61F-D2E7-A3F8-10441798144D}"/>
                  </a:ext>
                </a:extLst>
              </p:cNvPr>
              <p:cNvPicPr>
                <a:picLocks noGrp="1" noRot="1" noChangeAspect="1" noMove="1" noResize="1" noEditPoints="1" noAdjustHandles="1" noChangeArrowheads="1" noChangeShapeType="1"/>
              </p:cNvPicPr>
              <p:nvPr/>
            </p:nvPicPr>
            <p:blipFill>
              <a:blip r:embed="rId3"/>
              <a:stretch>
                <a:fillRect/>
              </a:stretch>
            </p:blipFill>
            <p:spPr>
              <a:xfrm>
                <a:off x="1" y="0"/>
                <a:ext cx="12192000" cy="6437870"/>
              </a:xfrm>
              <a:prstGeom prst="rect">
                <a:avLst/>
              </a:prstGeom>
            </p:spPr>
          </p:pic>
        </mc:Fallback>
      </mc:AlternateContent>
      <p:sp>
        <p:nvSpPr>
          <p:cNvPr id="3" name="Title 2">
            <a:extLst>
              <a:ext uri="{FF2B5EF4-FFF2-40B4-BE49-F238E27FC236}">
                <a16:creationId xmlns:a16="http://schemas.microsoft.com/office/drawing/2014/main" id="{EE2E92D9-4D33-1E8A-B038-532C17C03DED}"/>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1809036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F02799-CE8E-4E9B-C1C0-F46C0D90153E}"/>
              </a:ext>
            </a:extLst>
          </p:cNvPr>
          <p:cNvSpPr>
            <a:spLocks noGrp="1"/>
          </p:cNvSpPr>
          <p:nvPr>
            <p:ph type="title"/>
          </p:nvPr>
        </p:nvSpPr>
        <p:spPr>
          <a:xfrm>
            <a:off x="563671" y="985405"/>
            <a:ext cx="8950410" cy="519545"/>
          </a:xfrm>
        </p:spPr>
        <p:txBody>
          <a:bodyPr>
            <a:normAutofit fontScale="90000"/>
          </a:bodyPr>
          <a:lstStyle/>
          <a:p>
            <a:r>
              <a:rPr lang="en-GB" sz="2700" dirty="0">
                <a:latin typeface="Arial"/>
                <a:cs typeface="Arial"/>
              </a:rPr>
              <a:t>Option 2: </a:t>
            </a:r>
            <a:r>
              <a:rPr lang="en-GB" sz="2700" b="1" dirty="0">
                <a:latin typeface="Arial"/>
                <a:cs typeface="Arial"/>
              </a:rPr>
              <a:t>Clinical triage: </a:t>
            </a:r>
            <a:r>
              <a:rPr lang="en-GB" sz="2400" dirty="0">
                <a:latin typeface="Arial"/>
                <a:cs typeface="Arial"/>
              </a:rPr>
              <a:t>Introducing a clinical threshold, with all patients triaged and prioritised based on their clinical need, and only those who meet the threshold receiving a service and going forward for diagnosis.</a:t>
            </a:r>
            <a:r>
              <a:rPr lang="en-GB" sz="2400" b="1" dirty="0">
                <a:latin typeface="Arial"/>
                <a:cs typeface="Arial"/>
              </a:rPr>
              <a:t> </a:t>
            </a:r>
            <a:endParaRPr lang="en-GB" sz="2400" dirty="0">
              <a:latin typeface="Arial"/>
              <a:cs typeface="Arial"/>
            </a:endParaRPr>
          </a:p>
          <a:p>
            <a:br>
              <a:rPr lang="en-GB" sz="1800" dirty="0">
                <a:latin typeface="Calibri"/>
                <a:ea typeface="Times New Roman" panose="02020603050405020304" pitchFamily="18" charset="0"/>
                <a:cs typeface="Arial"/>
              </a:rPr>
            </a:br>
            <a:r>
              <a:rPr lang="en-GB" dirty="0">
                <a:latin typeface="Arial"/>
                <a:cs typeface="Arial"/>
              </a:rPr>
              <a:t> </a:t>
            </a:r>
            <a:endParaRPr lang="en-GB" dirty="0"/>
          </a:p>
        </p:txBody>
      </p:sp>
      <p:graphicFrame>
        <p:nvGraphicFramePr>
          <p:cNvPr id="7" name="Content Placeholder 6">
            <a:extLst>
              <a:ext uri="{FF2B5EF4-FFF2-40B4-BE49-F238E27FC236}">
                <a16:creationId xmlns:a16="http://schemas.microsoft.com/office/drawing/2014/main" id="{EE4B6D8F-CC37-75D0-9D0F-8FEAEFD646A7}"/>
              </a:ext>
            </a:extLst>
          </p:cNvPr>
          <p:cNvGraphicFramePr>
            <a:graphicFrameLocks noGrp="1"/>
          </p:cNvGraphicFramePr>
          <p:nvPr>
            <p:ph idx="1"/>
          </p:nvPr>
        </p:nvGraphicFramePr>
        <p:xfrm>
          <a:off x="561975" y="1619250"/>
          <a:ext cx="10790236" cy="4816561"/>
        </p:xfrm>
        <a:graphic>
          <a:graphicData uri="http://schemas.openxmlformats.org/drawingml/2006/table">
            <a:tbl>
              <a:tblPr firstRow="1" firstCol="1" bandRow="1">
                <a:tableStyleId>{5C22544A-7EE6-4342-B048-85BDC9FD1C3A}</a:tableStyleId>
              </a:tblPr>
              <a:tblGrid>
                <a:gridCol w="5395118">
                  <a:extLst>
                    <a:ext uri="{9D8B030D-6E8A-4147-A177-3AD203B41FA5}">
                      <a16:colId xmlns:a16="http://schemas.microsoft.com/office/drawing/2014/main" val="1514253969"/>
                    </a:ext>
                  </a:extLst>
                </a:gridCol>
                <a:gridCol w="5395118">
                  <a:extLst>
                    <a:ext uri="{9D8B030D-6E8A-4147-A177-3AD203B41FA5}">
                      <a16:colId xmlns:a16="http://schemas.microsoft.com/office/drawing/2014/main" val="611688500"/>
                    </a:ext>
                  </a:extLst>
                </a:gridCol>
              </a:tblGrid>
              <a:tr h="1671189">
                <a:tc gridSpan="2">
                  <a:txBody>
                    <a:bodyPr/>
                    <a:lstStyle/>
                    <a:p>
                      <a:endParaRPr lang="en-US" sz="1400" b="0" dirty="0">
                        <a:solidFill>
                          <a:schemeClr val="tx1"/>
                        </a:solidFill>
                        <a:effectLst/>
                        <a:latin typeface="Arial" panose="020B0604020202020204" pitchFamily="34" charset="0"/>
                        <a:cs typeface="Arial" panose="020B0604020202020204" pitchFamily="34" charset="0"/>
                      </a:endParaRPr>
                    </a:p>
                    <a:p>
                      <a:r>
                        <a:rPr lang="en-US" sz="1400" b="0" kern="0" dirty="0">
                          <a:solidFill>
                            <a:schemeClr val="tx1"/>
                          </a:solidFill>
                          <a:effectLst/>
                          <a:latin typeface="Arial" panose="020B0604020202020204" pitchFamily="34" charset="0"/>
                          <a:ea typeface="Arial" panose="020B0604020202020204" pitchFamily="34" charset="0"/>
                          <a:cs typeface="Arial" panose="020B0604020202020204" pitchFamily="34" charset="0"/>
                        </a:rPr>
                        <a:t>This option is about introducing referral criteria for people who will go on to receive support and diagnosis.  Many services in the NHS have referral criteria to make sure that the people who need the service most get help in a timely manner.  </a:t>
                      </a:r>
                      <a:endParaRPr lang="en-US" sz="1400" b="0" dirty="0">
                        <a:solidFill>
                          <a:schemeClr val="tx1"/>
                        </a:solidFill>
                        <a:effectLst/>
                        <a:latin typeface="Arial" panose="020B0604020202020204" pitchFamily="34" charset="0"/>
                        <a:cs typeface="Arial" panose="020B0604020202020204" pitchFamily="34" charset="0"/>
                      </a:endParaRPr>
                    </a:p>
                    <a:p>
                      <a:r>
                        <a:rPr lang="en-US" sz="1400" b="0" kern="0" dirty="0">
                          <a:solidFill>
                            <a:schemeClr val="tx1"/>
                          </a:solidFill>
                          <a:effectLst/>
                          <a:latin typeface="Arial" panose="020B0604020202020204" pitchFamily="34" charset="0"/>
                          <a:ea typeface="Arial" panose="020B0604020202020204" pitchFamily="34" charset="0"/>
                          <a:cs typeface="Arial" panose="020B0604020202020204" pitchFamily="34" charset="0"/>
                        </a:rPr>
                        <a:t>This means that everyone who gets referred by a GP to the service will be triaged by a clinical professional.  This triage would be done with patients, and would not be expected to be a paper-based exercise.  Only those who meet the clinical referral criteria will go forward for diagnosis and support.  Based on other places where this has been implemented, we estimate that about 20-30% of people currently referred would go forward for diagnosis and support.  Everyone else would be discharged from the service with no further offer of support. </a:t>
                      </a:r>
                      <a:endParaRPr lang="en-US" sz="1400" b="0" dirty="0">
                        <a:solidFill>
                          <a:schemeClr val="tx1"/>
                        </a:solidFill>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256672941"/>
                  </a:ext>
                </a:extLst>
              </a:tr>
              <a:tr h="497126">
                <a:tc>
                  <a:txBody>
                    <a:bodyPr/>
                    <a:lstStyle/>
                    <a:p>
                      <a:r>
                        <a:rPr lang="en-US" sz="1400" b="1" kern="0" dirty="0">
                          <a:solidFill>
                            <a:schemeClr val="tx1"/>
                          </a:solidFill>
                          <a:effectLst/>
                          <a:highlight>
                            <a:srgbClr val="FDE9D9"/>
                          </a:highlight>
                          <a:latin typeface="Arial" panose="020B0604020202020204" pitchFamily="34" charset="0"/>
                          <a:ea typeface="Arial" panose="020B0604020202020204" pitchFamily="34" charset="0"/>
                          <a:cs typeface="Arial" panose="020B0604020202020204" pitchFamily="34" charset="0"/>
                        </a:rPr>
                        <a:t>Pros: </a:t>
                      </a:r>
                      <a:endParaRPr lang="en-US" sz="1400" b="1">
                        <a:solidFill>
                          <a:schemeClr val="tx1"/>
                        </a:solidFill>
                        <a:effectLst/>
                        <a:highlight>
                          <a:srgbClr val="FDE9D9"/>
                        </a:highlight>
                        <a:latin typeface="Arial" panose="020B0604020202020204" pitchFamily="34" charset="0"/>
                        <a:cs typeface="Arial" panose="020B0604020202020204" pitchFamily="34" charset="0"/>
                      </a:endParaRPr>
                    </a:p>
                    <a:p>
                      <a:pPr>
                        <a:spcAft>
                          <a:spcPts val="150"/>
                        </a:spcAft>
                      </a:pPr>
                      <a:endParaRPr lang="en-US" sz="1400" b="1" dirty="0">
                        <a:solidFill>
                          <a:schemeClr val="tx1"/>
                        </a:solidFill>
                        <a:effectLst/>
                        <a:highlight>
                          <a:srgbClr val="FDE9D9"/>
                        </a:highligh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DE9D9"/>
                    </a:solidFill>
                  </a:tcPr>
                </a:tc>
                <a:tc>
                  <a:txBody>
                    <a:bodyPr/>
                    <a:lstStyle/>
                    <a:p>
                      <a:r>
                        <a:rPr lang="en-US" sz="1400" b="1" kern="0" dirty="0">
                          <a:solidFill>
                            <a:schemeClr val="tx1"/>
                          </a:solidFill>
                          <a:effectLst/>
                          <a:highlight>
                            <a:srgbClr val="FDE9D9"/>
                          </a:highlight>
                          <a:latin typeface="Arial" panose="020B0604020202020204" pitchFamily="34" charset="0"/>
                          <a:ea typeface="Arial" panose="020B0604020202020204" pitchFamily="34" charset="0"/>
                          <a:cs typeface="Arial" panose="020B0604020202020204" pitchFamily="34" charset="0"/>
                        </a:rPr>
                        <a:t>Cons: </a:t>
                      </a:r>
                      <a:endParaRPr lang="en-US" sz="1400" b="1">
                        <a:solidFill>
                          <a:schemeClr val="tx1"/>
                        </a:solidFill>
                        <a:effectLst/>
                        <a:highlight>
                          <a:srgbClr val="FDE9D9"/>
                        </a:highlight>
                        <a:latin typeface="Arial" panose="020B0604020202020204" pitchFamily="34" charset="0"/>
                        <a:cs typeface="Arial" panose="020B0604020202020204" pitchFamily="34" charset="0"/>
                      </a:endParaRPr>
                    </a:p>
                    <a:p>
                      <a:endParaRPr lang="en-US" sz="1400" b="1" dirty="0">
                        <a:solidFill>
                          <a:schemeClr val="tx1"/>
                        </a:solidFill>
                        <a:effectLst/>
                        <a:highlight>
                          <a:srgbClr val="FDE9D9"/>
                        </a:highligh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DE9D9"/>
                    </a:solidFill>
                  </a:tcPr>
                </a:tc>
                <a:extLst>
                  <a:ext uri="{0D108BD9-81ED-4DB2-BD59-A6C34878D82A}">
                    <a16:rowId xmlns:a16="http://schemas.microsoft.com/office/drawing/2014/main" val="3392468194"/>
                  </a:ext>
                </a:extLst>
              </a:tr>
              <a:tr h="2612555">
                <a:tc>
                  <a:txBody>
                    <a:bodyPr/>
                    <a:lstStyle/>
                    <a:p>
                      <a:pPr marL="342900" lvl="0" indent="-342900">
                        <a:buFont typeface="Arial"/>
                        <a:buChar char="•"/>
                      </a:pPr>
                      <a:r>
                        <a:rPr lang="en-US" sz="1400" b="0" kern="0" err="1">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Prioritisation</a:t>
                      </a: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 of those in greatest clinical need and who need the service most.</a:t>
                      </a:r>
                      <a:endParaRPr lang="en-US" sz="1400" b="0" dirty="0">
                        <a:solidFill>
                          <a:schemeClr val="tx1"/>
                        </a:solidFill>
                        <a:effectLst/>
                        <a:highlight>
                          <a:srgbClr val="FFFFFF"/>
                        </a:highlight>
                        <a:latin typeface="Arial" panose="020B0604020202020204" pitchFamily="34" charset="0"/>
                        <a:cs typeface="Arial" panose="020B0604020202020204" pitchFamily="34" charset="0"/>
                      </a:endParaRPr>
                    </a:p>
                    <a:p>
                      <a:pPr marL="342900" lvl="0" indent="-342900">
                        <a:buFont typeface="Arial"/>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Meeting NICE guidelines and improved service quality.</a:t>
                      </a:r>
                      <a:endParaRPr lang="en-US" sz="1400" b="0" dirty="0">
                        <a:solidFill>
                          <a:schemeClr val="tx1"/>
                        </a:solidFill>
                        <a:effectLst/>
                        <a:highlight>
                          <a:srgbClr val="FFFFFF"/>
                        </a:highlight>
                        <a:latin typeface="Arial" panose="020B0604020202020204" pitchFamily="34" charset="0"/>
                        <a:cs typeface="Arial" panose="020B0604020202020204" pitchFamily="34" charset="0"/>
                      </a:endParaRPr>
                    </a:p>
                    <a:p>
                      <a:pPr marL="342900" lvl="0" indent="-342900">
                        <a:buFont typeface="Arial"/>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Safer service with those who urgently need help getting it.</a:t>
                      </a:r>
                      <a:endParaRPr lang="en-US" sz="1400" b="0" dirty="0">
                        <a:solidFill>
                          <a:schemeClr val="tx1"/>
                        </a:solidFill>
                        <a:effectLst/>
                        <a:highlight>
                          <a:srgbClr val="FFFFFF"/>
                        </a:highlight>
                        <a:latin typeface="Arial" panose="020B0604020202020204" pitchFamily="34" charset="0"/>
                        <a:cs typeface="Arial" panose="020B0604020202020204" pitchFamily="34" charset="0"/>
                      </a:endParaRPr>
                    </a:p>
                    <a:p>
                      <a:pPr marL="342900" lvl="0" indent="-342900">
                        <a:buFont typeface="Arial"/>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Lower waiting times and reduced risks associated with unmanaged demand.</a:t>
                      </a:r>
                      <a:endParaRPr lang="en-US" sz="1400" b="0" dirty="0">
                        <a:solidFill>
                          <a:schemeClr val="tx1"/>
                        </a:solidFill>
                        <a:effectLst/>
                        <a:highlight>
                          <a:srgbClr val="FFFFFF"/>
                        </a:highlight>
                        <a:latin typeface="Arial" panose="020B0604020202020204" pitchFamily="34" charset="0"/>
                        <a:cs typeface="Arial" panose="020B0604020202020204" pitchFamily="34" charset="0"/>
                      </a:endParaRPr>
                    </a:p>
                    <a:p>
                      <a:pPr marL="342900" lvl="0" indent="-342900">
                        <a:buFont typeface="Arial"/>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Cheaper service once everyone on the waiting list has been triaged.</a:t>
                      </a:r>
                      <a:endParaRPr lang="en-US" sz="1400" b="0" dirty="0">
                        <a:solidFill>
                          <a:schemeClr val="tx1"/>
                        </a:solidFill>
                        <a:effectLst/>
                        <a:highlight>
                          <a:srgbClr val="FFFFFF"/>
                        </a:highlight>
                        <a:latin typeface="Arial" panose="020B0604020202020204" pitchFamily="34" charset="0"/>
                        <a:cs typeface="Arial" panose="020B0604020202020204" pitchFamily="34" charset="0"/>
                      </a:endParaRPr>
                    </a:p>
                    <a:p>
                      <a:pPr marL="342900" lvl="0" indent="-342900">
                        <a:buFont typeface="Arial"/>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Equal offer for people across Greater Manchester with everyone having access to an NHS triage.</a:t>
                      </a:r>
                      <a:endParaRPr lang="en-US" sz="1400" b="0" dirty="0">
                        <a:solidFill>
                          <a:schemeClr val="tx1"/>
                        </a:solidFill>
                        <a:effectLst/>
                        <a:highlight>
                          <a:srgbClr val="FFFFFF"/>
                        </a:highlight>
                        <a:latin typeface="Arial" panose="020B0604020202020204" pitchFamily="34" charset="0"/>
                        <a:cs typeface="Arial" panose="020B0604020202020204" pitchFamily="34" charset="0"/>
                      </a:endParaRPr>
                    </a:p>
                    <a:p>
                      <a:pPr marL="228600"/>
                      <a:endParaRPr lang="en-US" sz="1400" b="0" dirty="0">
                        <a:solidFill>
                          <a:schemeClr val="tx1"/>
                        </a:solidFill>
                        <a:effectLst/>
                        <a:highlight>
                          <a:srgbClr val="FFFFFF"/>
                        </a:highlight>
                        <a:latin typeface="Arial" panose="020B0604020202020204" pitchFamily="34" charset="0"/>
                        <a:cs typeface="Arial" panose="020B0604020202020204" pitchFamily="34" charset="0"/>
                      </a:endParaRPr>
                    </a:p>
                    <a:p>
                      <a:endParaRPr lang="en-US" sz="1400" b="0" dirty="0">
                        <a:solidFill>
                          <a:schemeClr val="tx1"/>
                        </a:solidFill>
                        <a:effectLst/>
                        <a:highlight>
                          <a:srgbClr val="FFFFFF"/>
                        </a:highligh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marL="342900" lvl="0" indent="-342900">
                        <a:buFont typeface="Arial"/>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This process would take some time to achieve.</a:t>
                      </a:r>
                      <a:endParaRPr lang="en-US" sz="1400" b="0" dirty="0">
                        <a:solidFill>
                          <a:schemeClr val="tx1"/>
                        </a:solidFill>
                        <a:effectLst/>
                        <a:highlight>
                          <a:srgbClr val="FFFFFF"/>
                        </a:highlight>
                        <a:latin typeface="Arial" panose="020B0604020202020204" pitchFamily="34" charset="0"/>
                        <a:cs typeface="Arial" panose="020B0604020202020204" pitchFamily="34" charset="0"/>
                      </a:endParaRPr>
                    </a:p>
                    <a:p>
                      <a:pPr marL="342900" lvl="0" indent="-342900">
                        <a:spcAft>
                          <a:spcPts val="140"/>
                        </a:spcAft>
                        <a:buFont typeface="Arial"/>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The threshold will reduce the number of people who go forward for a potential diagnosis.</a:t>
                      </a:r>
                      <a:endParaRPr lang="en-US" sz="1400" b="0" dirty="0">
                        <a:solidFill>
                          <a:schemeClr val="tx1"/>
                        </a:solidFill>
                        <a:effectLst/>
                        <a:highlight>
                          <a:srgbClr val="FFFFFF"/>
                        </a:highlight>
                        <a:latin typeface="Arial" panose="020B0604020202020204" pitchFamily="34" charset="0"/>
                        <a:cs typeface="Arial" panose="020B0604020202020204" pitchFamily="34" charset="0"/>
                      </a:endParaRPr>
                    </a:p>
                    <a:p>
                      <a:pPr marL="342900" lvl="0" indent="-342900">
                        <a:buFont typeface="Arial"/>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No support provided for the 70-80% of patients who don’t meet the threshold.</a:t>
                      </a:r>
                      <a:endParaRPr lang="en-US" sz="1400" b="0" dirty="0">
                        <a:solidFill>
                          <a:schemeClr val="tx1"/>
                        </a:solidFill>
                        <a:effectLst/>
                        <a:highlight>
                          <a:srgbClr val="FFFFFF"/>
                        </a:highlight>
                        <a:latin typeface="Arial" panose="020B0604020202020204" pitchFamily="34" charset="0"/>
                        <a:cs typeface="Arial" panose="020B0604020202020204" pitchFamily="34" charset="0"/>
                      </a:endParaRPr>
                    </a:p>
                    <a:p>
                      <a:pPr marL="342900" lvl="0" indent="-342900">
                        <a:buFont typeface="Arial"/>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Some people who do not meet the threshold following triage may go on to use a private service.</a:t>
                      </a:r>
                      <a:endParaRPr lang="en-US" sz="1400" b="0" dirty="0">
                        <a:solidFill>
                          <a:schemeClr val="tx1"/>
                        </a:solidFill>
                        <a:effectLst/>
                        <a:highlight>
                          <a:srgbClr val="FFFFFF"/>
                        </a:highlight>
                        <a:latin typeface="Arial" panose="020B0604020202020204" pitchFamily="34" charset="0"/>
                        <a:cs typeface="Arial" panose="020B0604020202020204" pitchFamily="34" charset="0"/>
                      </a:endParaRPr>
                    </a:p>
                    <a:p>
                      <a:pPr marL="342900" lvl="0" indent="-342900">
                        <a:buFont typeface="Arial"/>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Potential media scrutiny and controversy.</a:t>
                      </a:r>
                      <a:endParaRPr lang="en-US" sz="1400" b="0" dirty="0">
                        <a:solidFill>
                          <a:schemeClr val="tx1"/>
                        </a:solidFill>
                        <a:effectLst/>
                        <a:highlight>
                          <a:srgbClr val="FFFFFF"/>
                        </a:highlight>
                        <a:latin typeface="Arial" panose="020B0604020202020204" pitchFamily="34" charset="0"/>
                        <a:cs typeface="Arial" panose="020B0604020202020204" pitchFamily="34" charset="0"/>
                      </a:endParaRPr>
                    </a:p>
                    <a:p>
                      <a:pPr marL="342900" lvl="0" indent="-342900">
                        <a:buFont typeface="Arial"/>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For those who meet the criteria, different localities will have different providers in place to deliver the assessment and diagnosis service (or the patient would have Right to Choose)</a:t>
                      </a:r>
                      <a:endParaRPr lang="en-US" sz="1400" b="0" dirty="0">
                        <a:solidFill>
                          <a:schemeClr val="tx1"/>
                        </a:solidFill>
                        <a:effectLst/>
                        <a:highlight>
                          <a:srgbClr val="FFFFFF"/>
                        </a:highlight>
                        <a:latin typeface="Arial" panose="020B0604020202020204" pitchFamily="34" charset="0"/>
                        <a:cs typeface="Arial" panose="020B0604020202020204" pitchFamily="34" charset="0"/>
                      </a:endParaRPr>
                    </a:p>
                    <a:p>
                      <a:endParaRPr lang="en-US" sz="1400" b="0" dirty="0">
                        <a:solidFill>
                          <a:schemeClr val="tx1"/>
                        </a:solidFill>
                        <a:effectLst/>
                        <a:highlight>
                          <a:srgbClr val="FFFFFF"/>
                        </a:highligh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extLst>
                  <a:ext uri="{0D108BD9-81ED-4DB2-BD59-A6C34878D82A}">
                    <a16:rowId xmlns:a16="http://schemas.microsoft.com/office/drawing/2014/main" val="1133581943"/>
                  </a:ext>
                </a:extLst>
              </a:tr>
            </a:tbl>
          </a:graphicData>
        </a:graphic>
      </p:graphicFrame>
    </p:spTree>
    <p:extLst>
      <p:ext uri="{BB962C8B-B14F-4D97-AF65-F5344CB8AC3E}">
        <p14:creationId xmlns:p14="http://schemas.microsoft.com/office/powerpoint/2010/main" val="1376707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Content Placeholder 3" title="Mentimeter - Interactive Presentations">
                <a:extLst>
                  <a:ext uri="{FF2B5EF4-FFF2-40B4-BE49-F238E27FC236}">
                    <a16:creationId xmlns:a16="http://schemas.microsoft.com/office/drawing/2014/main" id="{5BE28AE9-69FE-68BD-D2FD-64E71CC982B6}"/>
                  </a:ext>
                </a:extLst>
              </p:cNvPr>
              <p:cNvGraphicFramePr>
                <a:graphicFrameLocks noGrp="1"/>
              </p:cNvGraphicFramePr>
              <p:nvPr>
                <p:ph idx="1"/>
                <p:extLst>
                  <p:ext uri="{D42A27DB-BD31-4B8C-83A1-F6EECF244321}">
                    <p14:modId xmlns:p14="http://schemas.microsoft.com/office/powerpoint/2010/main" val="1800297912"/>
                  </p:ext>
                </p:extLst>
              </p:nvPr>
            </p:nvGraphicFramePr>
            <p:xfrm>
              <a:off x="1"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4" name="Content Placeholder 3" title="Mentimeter - Interactive Presentations">
                <a:extLst>
                  <a:ext uri="{FF2B5EF4-FFF2-40B4-BE49-F238E27FC236}">
                    <a16:creationId xmlns:a16="http://schemas.microsoft.com/office/drawing/2014/main" id="{5BE28AE9-69FE-68BD-D2FD-64E71CC982B6}"/>
                  </a:ext>
                </a:extLst>
              </p:cNvPr>
              <p:cNvPicPr>
                <a:picLocks noGrp="1" noRot="1" noChangeAspect="1" noMove="1" noResize="1" noEditPoints="1" noAdjustHandles="1" noChangeArrowheads="1" noChangeShapeType="1"/>
              </p:cNvPicPr>
              <p:nvPr/>
            </p:nvPicPr>
            <p:blipFill>
              <a:blip r:embed="rId3"/>
              <a:stretch>
                <a:fillRect/>
              </a:stretch>
            </p:blipFill>
            <p:spPr>
              <a:xfrm>
                <a:off x="1" y="0"/>
                <a:ext cx="12192000" cy="6858000"/>
              </a:xfrm>
              <a:prstGeom prst="rect">
                <a:avLst/>
              </a:prstGeom>
            </p:spPr>
          </p:pic>
        </mc:Fallback>
      </mc:AlternateContent>
      <p:sp>
        <p:nvSpPr>
          <p:cNvPr id="3" name="Title 2">
            <a:extLst>
              <a:ext uri="{FF2B5EF4-FFF2-40B4-BE49-F238E27FC236}">
                <a16:creationId xmlns:a16="http://schemas.microsoft.com/office/drawing/2014/main" id="{AB2D141B-44AD-7231-BB7E-B9F5B215AEEA}"/>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1713746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Content Placeholder 3" title="Mentimeter - Interactive Presentations">
                <a:extLst>
                  <a:ext uri="{FF2B5EF4-FFF2-40B4-BE49-F238E27FC236}">
                    <a16:creationId xmlns:a16="http://schemas.microsoft.com/office/drawing/2014/main" id="{5BE28AE9-69FE-68BD-D2FD-64E71CC982B6}"/>
                  </a:ext>
                </a:extLst>
              </p:cNvPr>
              <p:cNvGraphicFramePr>
                <a:graphicFrameLocks noGrp="1"/>
              </p:cNvGraphicFramePr>
              <p:nvPr>
                <p:ph idx="1"/>
              </p:nvPr>
            </p:nvGraphicFramePr>
            <p:xfrm>
              <a:off x="1"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4" name="Content Placeholder 3" title="Mentimeter - Interactive Presentations">
                <a:extLst>
                  <a:ext uri="{FF2B5EF4-FFF2-40B4-BE49-F238E27FC236}">
                    <a16:creationId xmlns:a16="http://schemas.microsoft.com/office/drawing/2014/main" id="{5BE28AE9-69FE-68BD-D2FD-64E71CC982B6}"/>
                  </a:ext>
                </a:extLst>
              </p:cNvPr>
              <p:cNvPicPr>
                <a:picLocks noGrp="1" noRot="1" noChangeAspect="1" noMove="1" noResize="1" noEditPoints="1" noAdjustHandles="1" noChangeArrowheads="1" noChangeShapeType="1"/>
              </p:cNvPicPr>
              <p:nvPr/>
            </p:nvPicPr>
            <p:blipFill>
              <a:blip r:embed="rId3"/>
              <a:stretch>
                <a:fillRect/>
              </a:stretch>
            </p:blipFill>
            <p:spPr>
              <a:xfrm>
                <a:off x="1" y="0"/>
                <a:ext cx="12192000" cy="6858000"/>
              </a:xfrm>
              <a:prstGeom prst="rect">
                <a:avLst/>
              </a:prstGeom>
            </p:spPr>
          </p:pic>
        </mc:Fallback>
      </mc:AlternateContent>
      <p:sp>
        <p:nvSpPr>
          <p:cNvPr id="3" name="Title 2">
            <a:extLst>
              <a:ext uri="{FF2B5EF4-FFF2-40B4-BE49-F238E27FC236}">
                <a16:creationId xmlns:a16="http://schemas.microsoft.com/office/drawing/2014/main" id="{AB2D141B-44AD-7231-BB7E-B9F5B215AEEA}"/>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3307871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B68766-ABFB-ECF6-91E6-7BE0F49FCFEB}"/>
              </a:ext>
            </a:extLst>
          </p:cNvPr>
          <p:cNvSpPr>
            <a:spLocks noGrp="1"/>
          </p:cNvSpPr>
          <p:nvPr>
            <p:ph idx="1"/>
          </p:nvPr>
        </p:nvSpPr>
        <p:spPr/>
        <p:txBody>
          <a:bodyPr vert="horz" lIns="91440" tIns="45720" rIns="91440" bIns="45720" rtlCol="0" anchor="t">
            <a:normAutofit/>
          </a:bodyPr>
          <a:lstStyle/>
          <a:p>
            <a:endParaRPr lang="en-GB" dirty="0">
              <a:solidFill>
                <a:srgbClr val="000000"/>
              </a:solidFill>
              <a:latin typeface="Arial"/>
              <a:cs typeface="Arial"/>
            </a:endParaRPr>
          </a:p>
          <a:p>
            <a:endParaRPr lang="en-GB" dirty="0"/>
          </a:p>
        </p:txBody>
      </p:sp>
      <p:sp>
        <p:nvSpPr>
          <p:cNvPr id="3" name="Title 2">
            <a:extLst>
              <a:ext uri="{FF2B5EF4-FFF2-40B4-BE49-F238E27FC236}">
                <a16:creationId xmlns:a16="http://schemas.microsoft.com/office/drawing/2014/main" id="{582D9020-6E63-0E21-309E-5813A512DF84}"/>
              </a:ext>
            </a:extLst>
          </p:cNvPr>
          <p:cNvSpPr>
            <a:spLocks noGrp="1"/>
          </p:cNvSpPr>
          <p:nvPr>
            <p:ph type="title"/>
          </p:nvPr>
        </p:nvSpPr>
        <p:spPr/>
        <p:txBody>
          <a:bodyPr>
            <a:normAutofit fontScale="90000"/>
          </a:bodyPr>
          <a:lstStyle/>
          <a:p>
            <a:r>
              <a:rPr lang="en-GB" sz="2700" dirty="0">
                <a:latin typeface="Arial"/>
                <a:cs typeface="Arial"/>
              </a:rPr>
              <a:t>Option 3:</a:t>
            </a:r>
            <a:r>
              <a:rPr lang="en-GB" dirty="0">
                <a:latin typeface="Arial"/>
                <a:cs typeface="Arial"/>
              </a:rPr>
              <a:t> </a:t>
            </a:r>
            <a:r>
              <a:rPr lang="en-GB" b="1" dirty="0">
                <a:solidFill>
                  <a:srgbClr val="000000"/>
                </a:solidFill>
                <a:latin typeface="Arial"/>
                <a:cs typeface="Arial"/>
              </a:rPr>
              <a:t>Clinical triage with wider support offer: </a:t>
            </a:r>
            <a:br>
              <a:rPr lang="en-GB" b="1" dirty="0">
                <a:solidFill>
                  <a:srgbClr val="000000"/>
                </a:solidFill>
                <a:latin typeface="Arial"/>
                <a:cs typeface="Arial"/>
              </a:rPr>
            </a:br>
            <a:r>
              <a:rPr lang="en-GB" sz="2400" dirty="0">
                <a:solidFill>
                  <a:srgbClr val="000000"/>
                </a:solidFill>
                <a:latin typeface="Arial"/>
                <a:cs typeface="Arial"/>
              </a:rPr>
              <a:t>Introducing a clinical threshold, with all patients triaged and prioritised based on their clinical need. Patients who don’t meet the threshold will get offered support to manage symptoms. Patients who meet the threshold will go forward for diagnosis.</a:t>
            </a:r>
            <a:r>
              <a:rPr lang="en-GB" sz="2400" b="1" dirty="0">
                <a:solidFill>
                  <a:srgbClr val="000000"/>
                </a:solidFill>
                <a:latin typeface="Arial"/>
                <a:cs typeface="Arial"/>
              </a:rPr>
              <a:t> </a:t>
            </a:r>
            <a:endParaRPr lang="en-GB" sz="2400" dirty="0">
              <a:solidFill>
                <a:srgbClr val="000000"/>
              </a:solidFill>
              <a:latin typeface="Arial"/>
              <a:cs typeface="Arial"/>
            </a:endParaRPr>
          </a:p>
        </p:txBody>
      </p:sp>
      <p:graphicFrame>
        <p:nvGraphicFramePr>
          <p:cNvPr id="5" name="Table 4">
            <a:extLst>
              <a:ext uri="{FF2B5EF4-FFF2-40B4-BE49-F238E27FC236}">
                <a16:creationId xmlns:a16="http://schemas.microsoft.com/office/drawing/2014/main" id="{7BC06729-31F2-9482-42AF-B429BA8112EA}"/>
              </a:ext>
            </a:extLst>
          </p:cNvPr>
          <p:cNvGraphicFramePr>
            <a:graphicFrameLocks noGrp="1"/>
          </p:cNvGraphicFramePr>
          <p:nvPr/>
        </p:nvGraphicFramePr>
        <p:xfrm>
          <a:off x="565150" y="2147682"/>
          <a:ext cx="11172182" cy="4279900"/>
        </p:xfrm>
        <a:graphic>
          <a:graphicData uri="http://schemas.openxmlformats.org/drawingml/2006/table">
            <a:tbl>
              <a:tblPr firstRow="1" firstCol="1" bandRow="1">
                <a:tableStyleId>{5C22544A-7EE6-4342-B048-85BDC9FD1C3A}</a:tableStyleId>
              </a:tblPr>
              <a:tblGrid>
                <a:gridCol w="5586091">
                  <a:extLst>
                    <a:ext uri="{9D8B030D-6E8A-4147-A177-3AD203B41FA5}">
                      <a16:colId xmlns:a16="http://schemas.microsoft.com/office/drawing/2014/main" val="4200273240"/>
                    </a:ext>
                  </a:extLst>
                </a:gridCol>
                <a:gridCol w="5586091">
                  <a:extLst>
                    <a:ext uri="{9D8B030D-6E8A-4147-A177-3AD203B41FA5}">
                      <a16:colId xmlns:a16="http://schemas.microsoft.com/office/drawing/2014/main" val="2900786096"/>
                    </a:ext>
                  </a:extLst>
                </a:gridCol>
              </a:tblGrid>
              <a:tr h="828451">
                <a:tc gridSpan="2">
                  <a:txBody>
                    <a:bodyPr/>
                    <a:lstStyle/>
                    <a:p>
                      <a:endParaRPr lang="en-US" sz="1400" b="1" kern="100" dirty="0">
                        <a:solidFill>
                          <a:schemeClr val="tx1"/>
                        </a:solidFill>
                        <a:effectLst/>
                        <a:latin typeface="Arial"/>
                        <a:ea typeface="Calibri"/>
                        <a:cs typeface="Times New Roman"/>
                      </a:endParaRPr>
                    </a:p>
                    <a:p>
                      <a:r>
                        <a:rPr lang="en-US" sz="1400" b="0" kern="0" dirty="0">
                          <a:solidFill>
                            <a:schemeClr val="tx1"/>
                          </a:solidFill>
                          <a:effectLst/>
                          <a:latin typeface="Arial"/>
                          <a:ea typeface="Arial" panose="020B0604020202020204" pitchFamily="34" charset="0"/>
                          <a:cs typeface="Times New Roman"/>
                        </a:rPr>
                        <a:t>Like the option above, this option is about introducing referral criteria for people who will go on to receive diagnosis.  However, in this option, the people who do not meet the clinical referral criteria would be offered a more general offer of support to help with the management of any symptoms, including self-help tools.  </a:t>
                      </a:r>
                      <a:endParaRPr lang="en-US" sz="1400" b="0" kern="100" dirty="0">
                        <a:solidFill>
                          <a:schemeClr val="tx1"/>
                        </a:solidFill>
                        <a:effectLst/>
                        <a:latin typeface="Arial"/>
                        <a:ea typeface="Calibri"/>
                        <a:cs typeface="Times New Roman"/>
                      </a:endParaRPr>
                    </a:p>
                    <a:p>
                      <a:endParaRPr lang="en-US" sz="1400" b="1" kern="100" dirty="0">
                        <a:solidFill>
                          <a:schemeClr val="tx1"/>
                        </a:solidFill>
                        <a:effectLst/>
                        <a:latin typeface="Arial"/>
                        <a:ea typeface="Calibri"/>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724375077"/>
                  </a:ext>
                </a:extLst>
              </a:tr>
              <a:tr h="414226">
                <a:tc>
                  <a:txBody>
                    <a:bodyPr/>
                    <a:lstStyle/>
                    <a:p>
                      <a:r>
                        <a:rPr lang="en-US" sz="1400" b="1" kern="0" dirty="0">
                          <a:solidFill>
                            <a:schemeClr val="tx1"/>
                          </a:solidFill>
                          <a:effectLst/>
                          <a:highlight>
                            <a:srgbClr val="FDE9D9"/>
                          </a:highlight>
                          <a:latin typeface="Arial"/>
                          <a:ea typeface="Arial" panose="020B0604020202020204" pitchFamily="34" charset="0"/>
                          <a:cs typeface="Times New Roman"/>
                        </a:rPr>
                        <a:t>Pros: </a:t>
                      </a:r>
                      <a:endParaRPr lang="en-US" sz="1400" b="1" kern="100">
                        <a:solidFill>
                          <a:schemeClr val="tx1"/>
                        </a:solidFill>
                        <a:effectLst/>
                        <a:highlight>
                          <a:srgbClr val="FDE9D9"/>
                        </a:highlight>
                        <a:latin typeface="Arial"/>
                        <a:ea typeface="Calibri"/>
                        <a:cs typeface="Times New Roman"/>
                      </a:endParaRPr>
                    </a:p>
                    <a:p>
                      <a:pPr>
                        <a:spcAft>
                          <a:spcPts val="150"/>
                        </a:spcAft>
                      </a:pPr>
                      <a:endParaRPr lang="en-US" sz="1400" b="1" kern="100" dirty="0">
                        <a:solidFill>
                          <a:schemeClr val="tx1"/>
                        </a:solidFill>
                        <a:effectLst/>
                        <a:highlight>
                          <a:srgbClr val="FDE9D9"/>
                        </a:highlight>
                        <a:latin typeface="Arial"/>
                        <a:ea typeface="Calibri"/>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DE9D9"/>
                    </a:solidFill>
                  </a:tcPr>
                </a:tc>
                <a:tc>
                  <a:txBody>
                    <a:bodyPr/>
                    <a:lstStyle/>
                    <a:p>
                      <a:r>
                        <a:rPr lang="en-US" sz="1400" b="1" kern="0" dirty="0">
                          <a:solidFill>
                            <a:schemeClr val="tx1"/>
                          </a:solidFill>
                          <a:effectLst/>
                          <a:highlight>
                            <a:srgbClr val="FDE9D9"/>
                          </a:highlight>
                          <a:latin typeface="Arial"/>
                          <a:ea typeface="Arial" panose="020B0604020202020204" pitchFamily="34" charset="0"/>
                          <a:cs typeface="Times New Roman"/>
                        </a:rPr>
                        <a:t>Cons: </a:t>
                      </a:r>
                      <a:endParaRPr lang="en-US" sz="1400" b="1" kern="100">
                        <a:solidFill>
                          <a:schemeClr val="tx1"/>
                        </a:solidFill>
                        <a:effectLst/>
                        <a:highlight>
                          <a:srgbClr val="FDE9D9"/>
                        </a:highlight>
                        <a:latin typeface="Arial"/>
                        <a:ea typeface="Calibri"/>
                        <a:cs typeface="Times New Roman"/>
                      </a:endParaRPr>
                    </a:p>
                    <a:p>
                      <a:endParaRPr lang="en-US" sz="1400" b="1" kern="100" dirty="0">
                        <a:solidFill>
                          <a:schemeClr val="tx1"/>
                        </a:solidFill>
                        <a:effectLst/>
                        <a:highlight>
                          <a:srgbClr val="FDE9D9"/>
                        </a:highlight>
                        <a:latin typeface="Arial"/>
                        <a:ea typeface="Calibri"/>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DE9D9"/>
                    </a:solidFill>
                  </a:tcPr>
                </a:tc>
                <a:extLst>
                  <a:ext uri="{0D108BD9-81ED-4DB2-BD59-A6C34878D82A}">
                    <a16:rowId xmlns:a16="http://schemas.microsoft.com/office/drawing/2014/main" val="1841935049"/>
                  </a:ext>
                </a:extLst>
              </a:tr>
              <a:tr h="2653284">
                <a:tc>
                  <a:txBody>
                    <a:bodyPr/>
                    <a:lstStyle/>
                    <a:p>
                      <a:pPr marL="342900" lvl="0" indent="-342900">
                        <a:buFont typeface="Arial" panose="020B0604020202020204" pitchFamily="34" charset="0"/>
                        <a:buChar char="•"/>
                      </a:pPr>
                      <a:r>
                        <a:rPr lang="en-US" sz="1400" b="0" kern="0" dirty="0" err="1">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Prioritisation</a:t>
                      </a: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 of those in greatest clinical need and who need the service most.</a:t>
                      </a:r>
                      <a:endParaRPr lang="en-US" sz="1400" b="0" kern="100" dirty="0">
                        <a:solidFill>
                          <a:schemeClr val="tx1"/>
                        </a:solidFill>
                        <a:effectLst/>
                        <a:highlight>
                          <a:srgbClr val="FFFFFF"/>
                        </a:highlight>
                        <a:latin typeface="Arial" panose="020B0604020202020204" pitchFamily="34" charset="0"/>
                        <a:ea typeface="Calibri"/>
                        <a:cs typeface="Arial" panose="020B0604020202020204" pitchFamily="34" charset="0"/>
                      </a:endParaRPr>
                    </a:p>
                    <a:p>
                      <a:pPr marL="342900" lvl="0" indent="-342900">
                        <a:buFont typeface="Arial" panose="020B0604020202020204" pitchFamily="34" charset="0"/>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Support offered to everyone.</a:t>
                      </a:r>
                      <a:endParaRPr lang="en-US" sz="1400" b="0" kern="100" dirty="0">
                        <a:solidFill>
                          <a:schemeClr val="tx1"/>
                        </a:solidFill>
                        <a:effectLst/>
                        <a:highlight>
                          <a:srgbClr val="FFFFFF"/>
                        </a:highlight>
                        <a:latin typeface="Arial" panose="020B0604020202020204" pitchFamily="34" charset="0"/>
                        <a:ea typeface="Calibri"/>
                        <a:cs typeface="Arial" panose="020B0604020202020204" pitchFamily="34" charset="0"/>
                      </a:endParaRPr>
                    </a:p>
                    <a:p>
                      <a:pPr marL="342900" lvl="0" indent="-342900">
                        <a:buFont typeface="Arial" panose="020B0604020202020204" pitchFamily="34" charset="0"/>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Meeting NICE guidelines and improved service quality.</a:t>
                      </a:r>
                      <a:endParaRPr lang="en-US" sz="1400" b="0" kern="100" dirty="0">
                        <a:solidFill>
                          <a:schemeClr val="tx1"/>
                        </a:solidFill>
                        <a:effectLst/>
                        <a:highlight>
                          <a:srgbClr val="FFFFFF"/>
                        </a:highlight>
                        <a:latin typeface="Arial" panose="020B0604020202020204" pitchFamily="34" charset="0"/>
                        <a:ea typeface="Calibri"/>
                        <a:cs typeface="Arial" panose="020B0604020202020204" pitchFamily="34" charset="0"/>
                      </a:endParaRPr>
                    </a:p>
                    <a:p>
                      <a:pPr marL="342900" lvl="0" indent="-342900">
                        <a:buFont typeface="Arial" panose="020B0604020202020204" pitchFamily="34" charset="0"/>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Safer service with those who urgently need help getting it.</a:t>
                      </a:r>
                      <a:endParaRPr lang="en-US" sz="1400" b="0" kern="100" dirty="0">
                        <a:solidFill>
                          <a:schemeClr val="tx1"/>
                        </a:solidFill>
                        <a:effectLst/>
                        <a:highlight>
                          <a:srgbClr val="FFFFFF"/>
                        </a:highlight>
                        <a:latin typeface="Arial" panose="020B0604020202020204" pitchFamily="34" charset="0"/>
                        <a:ea typeface="Calibri"/>
                        <a:cs typeface="Arial" panose="020B0604020202020204" pitchFamily="34" charset="0"/>
                      </a:endParaRPr>
                    </a:p>
                    <a:p>
                      <a:pPr marL="342900" lvl="0" indent="-342900">
                        <a:buFont typeface="Arial" panose="020B0604020202020204" pitchFamily="34" charset="0"/>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Lower waiting times and reduced risks associated with unmanaged demand.</a:t>
                      </a:r>
                      <a:endParaRPr lang="en-US" sz="1400" b="0" kern="100" dirty="0">
                        <a:solidFill>
                          <a:schemeClr val="tx1"/>
                        </a:solidFill>
                        <a:effectLst/>
                        <a:highlight>
                          <a:srgbClr val="FFFFFF"/>
                        </a:highlight>
                        <a:latin typeface="Arial" panose="020B0604020202020204" pitchFamily="34" charset="0"/>
                        <a:ea typeface="Calibri"/>
                        <a:cs typeface="Arial" panose="020B0604020202020204" pitchFamily="34" charset="0"/>
                      </a:endParaRPr>
                    </a:p>
                    <a:p>
                      <a:pPr marL="342900" lvl="0" indent="-342900">
                        <a:buFont typeface="Arial" panose="020B0604020202020204" pitchFamily="34" charset="0"/>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Equal offer for people across Greater Manchester with everyone having access to an NHS triage.</a:t>
                      </a:r>
                      <a:endParaRPr lang="en-US" sz="1400" b="0" kern="100" dirty="0">
                        <a:solidFill>
                          <a:schemeClr val="tx1"/>
                        </a:solidFill>
                        <a:effectLst/>
                        <a:highlight>
                          <a:srgbClr val="FFFFFF"/>
                        </a:highlight>
                        <a:latin typeface="Arial" panose="020B0604020202020204" pitchFamily="34" charset="0"/>
                        <a:ea typeface="Calibri"/>
                        <a:cs typeface="Arial" panose="020B0604020202020204" pitchFamily="34" charset="0"/>
                      </a:endParaRPr>
                    </a:p>
                    <a:p>
                      <a:endParaRPr lang="en-US" sz="1400" b="0" kern="100" dirty="0">
                        <a:solidFill>
                          <a:schemeClr val="tx1"/>
                        </a:solidFill>
                        <a:effectLst/>
                        <a:highlight>
                          <a:srgbClr val="FFFFFF"/>
                        </a:highlight>
                        <a:latin typeface="Arial" panose="020B0604020202020204" pitchFamily="34" charset="0"/>
                        <a:ea typeface="Calibri"/>
                        <a:cs typeface="Arial" panose="020B0604020202020204" pitchFamily="34" charset="0"/>
                      </a:endParaRPr>
                    </a:p>
                    <a:p>
                      <a:endParaRPr lang="en-US" sz="1400" b="0" kern="100" dirty="0">
                        <a:solidFill>
                          <a:schemeClr val="tx1"/>
                        </a:solidFill>
                        <a:effectLst/>
                        <a:highlight>
                          <a:srgbClr val="FFFFFF"/>
                        </a:highligh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marL="342900" lvl="0" indent="-342900">
                        <a:buFont typeface="Arial" panose="020B0604020202020204" pitchFamily="34" charset="0"/>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This process would take some time to achieve.</a:t>
                      </a:r>
                      <a:endParaRPr lang="en-US" sz="1400" b="0" kern="100" dirty="0">
                        <a:solidFill>
                          <a:schemeClr val="tx1"/>
                        </a:solidFill>
                        <a:effectLst/>
                        <a:highlight>
                          <a:srgbClr val="FFFFFF"/>
                        </a:highlight>
                        <a:latin typeface="Arial" panose="020B0604020202020204" pitchFamily="34" charset="0"/>
                        <a:ea typeface="Calibri"/>
                        <a:cs typeface="Arial" panose="020B0604020202020204" pitchFamily="34" charset="0"/>
                      </a:endParaRPr>
                    </a:p>
                    <a:p>
                      <a:pPr marL="342900" lvl="0" indent="-342900">
                        <a:buFont typeface="Arial" panose="020B0604020202020204" pitchFamily="34" charset="0"/>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The threshold will reduce the number of people who go forward for a potential diagnosis.</a:t>
                      </a:r>
                      <a:endParaRPr lang="en-US" sz="1400" b="0" kern="100" dirty="0">
                        <a:solidFill>
                          <a:schemeClr val="tx1"/>
                        </a:solidFill>
                        <a:effectLst/>
                        <a:highlight>
                          <a:srgbClr val="FFFFFF"/>
                        </a:highlight>
                        <a:latin typeface="Arial" panose="020B0604020202020204" pitchFamily="34" charset="0"/>
                        <a:ea typeface="Calibri"/>
                        <a:cs typeface="Arial" panose="020B0604020202020204" pitchFamily="34" charset="0"/>
                      </a:endParaRPr>
                    </a:p>
                    <a:p>
                      <a:pPr marL="342900" lvl="0" indent="-342900">
                        <a:buFont typeface="Arial" panose="020B0604020202020204" pitchFamily="34" charset="0"/>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The wider support offer will cost money, so this option will be more expensive than option 2.</a:t>
                      </a:r>
                      <a:endParaRPr lang="en-US" sz="1400" b="0" kern="100" dirty="0">
                        <a:solidFill>
                          <a:schemeClr val="tx1"/>
                        </a:solidFill>
                        <a:effectLst/>
                        <a:highlight>
                          <a:srgbClr val="FFFFFF"/>
                        </a:highlight>
                        <a:latin typeface="Arial" panose="020B0604020202020204" pitchFamily="34" charset="0"/>
                        <a:ea typeface="Calibri"/>
                        <a:cs typeface="Arial" panose="020B0604020202020204" pitchFamily="34" charset="0"/>
                      </a:endParaRPr>
                    </a:p>
                    <a:p>
                      <a:pPr marL="342900" lvl="0" indent="-342900">
                        <a:spcAft>
                          <a:spcPts val="140"/>
                        </a:spcAft>
                        <a:buFont typeface="Arial" panose="020B0604020202020204" pitchFamily="34" charset="0"/>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Some people who do not meet the threshold following triage may go on to use a private service.</a:t>
                      </a:r>
                      <a:endParaRPr lang="en-US" sz="1400" b="0" kern="100" dirty="0">
                        <a:solidFill>
                          <a:schemeClr val="tx1"/>
                        </a:solidFill>
                        <a:effectLst/>
                        <a:highlight>
                          <a:srgbClr val="FFFFFF"/>
                        </a:highlight>
                        <a:latin typeface="Arial" panose="020B0604020202020204" pitchFamily="34" charset="0"/>
                        <a:ea typeface="Calibri"/>
                        <a:cs typeface="Arial" panose="020B0604020202020204" pitchFamily="34" charset="0"/>
                      </a:endParaRPr>
                    </a:p>
                    <a:p>
                      <a:pPr marL="342900" lvl="0" indent="-342900">
                        <a:buFont typeface="Arial" panose="020B0604020202020204" pitchFamily="34" charset="0"/>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People may choose not to use the support on offer.</a:t>
                      </a:r>
                      <a:endParaRPr lang="en-US" sz="1400" b="0" kern="100" dirty="0">
                        <a:solidFill>
                          <a:schemeClr val="tx1"/>
                        </a:solidFill>
                        <a:effectLst/>
                        <a:highlight>
                          <a:srgbClr val="FFFFFF"/>
                        </a:highlight>
                        <a:latin typeface="Arial" panose="020B0604020202020204" pitchFamily="34" charset="0"/>
                        <a:ea typeface="Calibri"/>
                        <a:cs typeface="Arial" panose="020B0604020202020204" pitchFamily="34" charset="0"/>
                      </a:endParaRPr>
                    </a:p>
                    <a:p>
                      <a:pPr marL="342900" lvl="0" indent="-342900">
                        <a:buFont typeface="Arial" panose="020B0604020202020204" pitchFamily="34" charset="0"/>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Potential media scrutiny and controversy.</a:t>
                      </a:r>
                      <a:endParaRPr lang="en-US" sz="1400" b="0" kern="100" dirty="0">
                        <a:solidFill>
                          <a:schemeClr val="tx1"/>
                        </a:solidFill>
                        <a:effectLst/>
                        <a:highlight>
                          <a:srgbClr val="FFFFFF"/>
                        </a:highlight>
                        <a:latin typeface="Arial" panose="020B0604020202020204" pitchFamily="34" charset="0"/>
                        <a:ea typeface="Calibri"/>
                        <a:cs typeface="Arial" panose="020B0604020202020204" pitchFamily="34" charset="0"/>
                      </a:endParaRPr>
                    </a:p>
                    <a:p>
                      <a:pPr marL="342900" lvl="0" indent="-342900">
                        <a:buFont typeface="Arial" panose="020B0604020202020204" pitchFamily="34" charset="0"/>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For those who meet the criteria, different localities will have different providers in place to deliver the assessment and diagnosis service (or the patient would have Right to Choose)</a:t>
                      </a:r>
                      <a:endParaRPr lang="en-US" sz="1400" b="0" kern="100" dirty="0">
                        <a:solidFill>
                          <a:schemeClr val="tx1"/>
                        </a:solidFill>
                        <a:effectLst/>
                        <a:highlight>
                          <a:srgbClr val="FFFFFF"/>
                        </a:highlight>
                        <a:latin typeface="Arial" panose="020B0604020202020204" pitchFamily="34" charset="0"/>
                        <a:ea typeface="Calibri"/>
                        <a:cs typeface="Arial" panose="020B0604020202020204" pitchFamily="34" charset="0"/>
                      </a:endParaRPr>
                    </a:p>
                    <a:p>
                      <a:endParaRPr lang="en-US" sz="1400" b="0" kern="100" dirty="0">
                        <a:solidFill>
                          <a:schemeClr val="tx1"/>
                        </a:solidFill>
                        <a:effectLst/>
                        <a:highlight>
                          <a:srgbClr val="FFFFFF"/>
                        </a:highligh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extLst>
                  <a:ext uri="{0D108BD9-81ED-4DB2-BD59-A6C34878D82A}">
                    <a16:rowId xmlns:a16="http://schemas.microsoft.com/office/drawing/2014/main" val="662142333"/>
                  </a:ext>
                </a:extLst>
              </a:tr>
            </a:tbl>
          </a:graphicData>
        </a:graphic>
      </p:graphicFrame>
    </p:spTree>
    <p:extLst>
      <p:ext uri="{BB962C8B-B14F-4D97-AF65-F5344CB8AC3E}">
        <p14:creationId xmlns:p14="http://schemas.microsoft.com/office/powerpoint/2010/main" val="3543802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1ABBB6-A041-BD49-A205-FFF30B5A21C6}"/>
              </a:ext>
            </a:extLst>
          </p:cNvPr>
          <p:cNvSpPr>
            <a:spLocks noGrp="1"/>
          </p:cNvSpPr>
          <p:nvPr>
            <p:ph type="title"/>
          </p:nvPr>
        </p:nvSpPr>
        <p:spPr>
          <a:xfrm>
            <a:off x="652880" y="423003"/>
            <a:ext cx="8636085" cy="519545"/>
          </a:xfrm>
        </p:spPr>
        <p:txBody>
          <a:bodyPr>
            <a:normAutofit fontScale="90000"/>
          </a:bodyPr>
          <a:lstStyle/>
          <a:p>
            <a:r>
              <a:rPr lang="en-US" sz="3600" dirty="0">
                <a:solidFill>
                  <a:schemeClr val="tx1"/>
                </a:solidFill>
              </a:rPr>
              <a:t>Agenda</a:t>
            </a:r>
          </a:p>
        </p:txBody>
      </p:sp>
      <p:graphicFrame>
        <p:nvGraphicFramePr>
          <p:cNvPr id="4" name="Table 3">
            <a:extLst>
              <a:ext uri="{FF2B5EF4-FFF2-40B4-BE49-F238E27FC236}">
                <a16:creationId xmlns:a16="http://schemas.microsoft.com/office/drawing/2014/main" id="{A840D2C9-CF3B-FC38-7C2B-125AC50C4DDD}"/>
              </a:ext>
            </a:extLst>
          </p:cNvPr>
          <p:cNvGraphicFramePr>
            <a:graphicFrameLocks noGrp="1"/>
          </p:cNvGraphicFramePr>
          <p:nvPr>
            <p:extLst>
              <p:ext uri="{D42A27DB-BD31-4B8C-83A1-F6EECF244321}">
                <p14:modId xmlns:p14="http://schemas.microsoft.com/office/powerpoint/2010/main" val="2312173055"/>
              </p:ext>
            </p:extLst>
          </p:nvPr>
        </p:nvGraphicFramePr>
        <p:xfrm>
          <a:off x="836340" y="1334529"/>
          <a:ext cx="9914037" cy="4919159"/>
        </p:xfrm>
        <a:graphic>
          <a:graphicData uri="http://schemas.openxmlformats.org/drawingml/2006/table">
            <a:tbl>
              <a:tblPr/>
              <a:tblGrid>
                <a:gridCol w="1635011">
                  <a:extLst>
                    <a:ext uri="{9D8B030D-6E8A-4147-A177-3AD203B41FA5}">
                      <a16:colId xmlns:a16="http://schemas.microsoft.com/office/drawing/2014/main" val="4236770692"/>
                    </a:ext>
                  </a:extLst>
                </a:gridCol>
                <a:gridCol w="8279026">
                  <a:extLst>
                    <a:ext uri="{9D8B030D-6E8A-4147-A177-3AD203B41FA5}">
                      <a16:colId xmlns:a16="http://schemas.microsoft.com/office/drawing/2014/main" val="3988952676"/>
                    </a:ext>
                  </a:extLst>
                </a:gridCol>
              </a:tblGrid>
              <a:tr h="465482">
                <a:tc>
                  <a:txBody>
                    <a:bodyPr/>
                    <a:lstStyle/>
                    <a:p>
                      <a:pPr>
                        <a:tabLst>
                          <a:tab pos="2865755" algn="ctr"/>
                          <a:tab pos="5731510" algn="r"/>
                        </a:tabLst>
                      </a:pPr>
                      <a:r>
                        <a:rPr lang="en-GB"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Item No.</a:t>
                      </a:r>
                      <a:endParaRPr lang="en-GB" sz="1600" dirty="0">
                        <a:effectLst/>
                        <a:latin typeface="Arial" panose="020B0604020202020204" pitchFamily="34" charset="0"/>
                        <a:ea typeface="Arial" panose="020B0604020202020204" pitchFamily="34" charset="0"/>
                        <a:cs typeface="Times New Roman" panose="02020603050405020304" pitchFamily="18" charset="0"/>
                      </a:endParaRP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tabLst>
                          <a:tab pos="2865755" algn="ctr"/>
                          <a:tab pos="5731510" algn="r"/>
                        </a:tabLst>
                      </a:pPr>
                      <a:r>
                        <a:rPr lang="en-GB"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Subject</a:t>
                      </a:r>
                      <a:endParaRPr lang="en-GB" sz="1600" dirty="0">
                        <a:effectLst/>
                        <a:latin typeface="Arial" panose="020B0604020202020204" pitchFamily="34" charset="0"/>
                        <a:ea typeface="Arial" panose="020B0604020202020204" pitchFamily="34" charset="0"/>
                        <a:cs typeface="Times New Roman" panose="02020603050405020304" pitchFamily="18" charset="0"/>
                      </a:endParaRP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301022789"/>
                  </a:ext>
                </a:extLst>
              </a:tr>
              <a:tr h="547773">
                <a:tc>
                  <a:txBody>
                    <a:bodyPr/>
                    <a:lstStyle/>
                    <a:p>
                      <a:pPr algn="ctr">
                        <a:tabLst>
                          <a:tab pos="2865755" algn="ctr"/>
                          <a:tab pos="5731510" algn="r"/>
                        </a:tabLst>
                      </a:pPr>
                      <a:r>
                        <a:rPr lang="en-GB" sz="1600" dirty="0">
                          <a:effectLst/>
                          <a:latin typeface="Arial" panose="020B0604020202020204" pitchFamily="34" charset="0"/>
                          <a:ea typeface="Arial" panose="020B0604020202020204" pitchFamily="34" charset="0"/>
                          <a:cs typeface="Times New Roman" panose="02020603050405020304" pitchFamily="18" charset="0"/>
                        </a:rPr>
                        <a:t>1.</a:t>
                      </a: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2865755" algn="ctr"/>
                          <a:tab pos="5731510" algn="r"/>
                        </a:tabLst>
                      </a:pPr>
                      <a:r>
                        <a:rPr lang="en-GB" sz="1600">
                          <a:effectLst/>
                          <a:latin typeface="Arial" panose="020B0604020202020204" pitchFamily="34" charset="0"/>
                          <a:ea typeface="Arial" panose="020B0604020202020204" pitchFamily="34" charset="0"/>
                          <a:cs typeface="Times New Roman" panose="02020603050405020304" pitchFamily="18" charset="0"/>
                        </a:rPr>
                        <a:t>Welcome, Introductions, Apologies and Declarations of Interest</a:t>
                      </a:r>
                    </a:p>
                    <a:p>
                      <a:pPr>
                        <a:tabLst>
                          <a:tab pos="2865755" algn="ctr"/>
                          <a:tab pos="5731510" algn="r"/>
                        </a:tabLst>
                      </a:pPr>
                      <a:r>
                        <a:rPr lang="en-GB" sz="1600">
                          <a:effectLst/>
                          <a:latin typeface="Arial" panose="020B0604020202020204" pitchFamily="34" charset="0"/>
                          <a:ea typeface="Arial" panose="020B0604020202020204" pitchFamily="34" charset="0"/>
                          <a:cs typeface="Times New Roman" panose="02020603050405020304" pitchFamily="18" charset="0"/>
                        </a:rPr>
                        <a:t> </a:t>
                      </a: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8739249"/>
                  </a:ext>
                </a:extLst>
              </a:tr>
              <a:tr h="486342">
                <a:tc>
                  <a:txBody>
                    <a:bodyPr/>
                    <a:lstStyle/>
                    <a:p>
                      <a:pPr algn="ctr">
                        <a:tabLst>
                          <a:tab pos="2865755" algn="ctr"/>
                          <a:tab pos="5731510" algn="r"/>
                        </a:tabLst>
                      </a:pPr>
                      <a:r>
                        <a:rPr lang="en-GB" sz="1600" dirty="0">
                          <a:effectLst/>
                          <a:latin typeface="Arial" panose="020B0604020202020204" pitchFamily="34" charset="0"/>
                          <a:ea typeface="Arial" panose="020B0604020202020204" pitchFamily="34" charset="0"/>
                          <a:cs typeface="Times New Roman" panose="02020603050405020304" pitchFamily="18" charset="0"/>
                        </a:rPr>
                        <a:t>2.</a:t>
                      </a: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dirty="0">
                          <a:effectLst/>
                          <a:latin typeface="Arial" panose="020B0604020202020204" pitchFamily="34" charset="0"/>
                          <a:ea typeface="Arial" panose="020B0604020202020204" pitchFamily="34" charset="0"/>
                          <a:cs typeface="Times New Roman" panose="02020603050405020304" pitchFamily="18" charset="0"/>
                        </a:rPr>
                        <a:t>Background</a:t>
                      </a: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4451128"/>
                  </a:ext>
                </a:extLst>
              </a:tr>
              <a:tr h="555992">
                <a:tc>
                  <a:txBody>
                    <a:bodyPr/>
                    <a:lstStyle/>
                    <a:p>
                      <a:pPr algn="ctr">
                        <a:tabLst>
                          <a:tab pos="2865755" algn="ctr"/>
                          <a:tab pos="5731510" algn="r"/>
                        </a:tabLst>
                      </a:pPr>
                      <a:r>
                        <a:rPr lang="en-GB" sz="1600" dirty="0">
                          <a:effectLst/>
                          <a:latin typeface="Arial" panose="020B0604020202020204" pitchFamily="34" charset="0"/>
                          <a:ea typeface="Arial" panose="020B0604020202020204" pitchFamily="34" charset="0"/>
                          <a:cs typeface="Times New Roman" panose="02020603050405020304" pitchFamily="18" charset="0"/>
                        </a:rPr>
                        <a:t>3.</a:t>
                      </a: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dirty="0">
                          <a:effectLst/>
                          <a:latin typeface="Arial" panose="020B0604020202020204" pitchFamily="34" charset="0"/>
                          <a:ea typeface="Arial" panose="020B0604020202020204" pitchFamily="34" charset="0"/>
                          <a:cs typeface="Times New Roman" panose="02020603050405020304" pitchFamily="18" charset="0"/>
                        </a:rPr>
                        <a:t>Standards–</a:t>
                      </a:r>
                      <a:r>
                        <a:rPr lang="en-GB" sz="1600" i="1" dirty="0">
                          <a:effectLst/>
                          <a:latin typeface="Arial" panose="020B0604020202020204" pitchFamily="34" charset="0"/>
                          <a:ea typeface="Arial" panose="020B0604020202020204" pitchFamily="34" charset="0"/>
                          <a:cs typeface="Times New Roman" panose="02020603050405020304" pitchFamily="18" charset="0"/>
                        </a:rPr>
                        <a:t> how we will score options</a:t>
                      </a:r>
                      <a:endParaRPr lang="en-GB" sz="1600" dirty="0">
                        <a:effectLst/>
                        <a:latin typeface="Arial" panose="020B0604020202020204" pitchFamily="34" charset="0"/>
                        <a:ea typeface="Arial" panose="020B0604020202020204" pitchFamily="34" charset="0"/>
                        <a:cs typeface="Times New Roman" panose="02020603050405020304" pitchFamily="18" charset="0"/>
                      </a:endParaRP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836896"/>
                  </a:ext>
                </a:extLst>
              </a:tr>
              <a:tr h="814591">
                <a:tc>
                  <a:txBody>
                    <a:bodyPr/>
                    <a:lstStyle/>
                    <a:p>
                      <a:pPr algn="ctr">
                        <a:tabLst>
                          <a:tab pos="2865755" algn="ctr"/>
                          <a:tab pos="5731510" algn="r"/>
                        </a:tabLst>
                      </a:pPr>
                      <a:r>
                        <a:rPr lang="en-GB" sz="1600" dirty="0">
                          <a:effectLst/>
                          <a:latin typeface="Arial" panose="020B0604020202020204" pitchFamily="34" charset="0"/>
                          <a:ea typeface="Arial" panose="020B0604020202020204" pitchFamily="34" charset="0"/>
                          <a:cs typeface="Times New Roman" panose="02020603050405020304" pitchFamily="18" charset="0"/>
                        </a:rPr>
                        <a:t>4.</a:t>
                      </a: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2865755" algn="ctr"/>
                          <a:tab pos="5731510" algn="r"/>
                        </a:tabLst>
                      </a:pPr>
                      <a:r>
                        <a:rPr lang="en-GB" sz="1600" dirty="0">
                          <a:effectLst/>
                          <a:latin typeface="Arial" panose="020B0604020202020204" pitchFamily="34" charset="0"/>
                          <a:ea typeface="Arial" panose="020B0604020202020204" pitchFamily="34" charset="0"/>
                          <a:cs typeface="Times New Roman" panose="02020603050405020304" pitchFamily="18" charset="0"/>
                        </a:rPr>
                        <a:t>Scoring – assessing the possible ways forward against the standards using the evidence pack</a:t>
                      </a: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5756244"/>
                  </a:ext>
                </a:extLst>
              </a:tr>
              <a:tr h="814591">
                <a:tc>
                  <a:txBody>
                    <a:bodyPr/>
                    <a:lstStyle/>
                    <a:p>
                      <a:pPr algn="ctr">
                        <a:tabLst>
                          <a:tab pos="2865755" algn="ctr"/>
                          <a:tab pos="5731510" algn="r"/>
                        </a:tabLst>
                      </a:pPr>
                      <a:r>
                        <a:rPr lang="en-GB" sz="1600" dirty="0">
                          <a:effectLst/>
                          <a:latin typeface="Arial" panose="020B0604020202020204" pitchFamily="34" charset="0"/>
                          <a:ea typeface="Arial" panose="020B0604020202020204" pitchFamily="34" charset="0"/>
                          <a:cs typeface="Times New Roman" panose="02020603050405020304" pitchFamily="18" charset="0"/>
                        </a:rPr>
                        <a:t>5.</a:t>
                      </a: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dirty="0">
                          <a:effectLst/>
                          <a:latin typeface="Arial" panose="020B0604020202020204" pitchFamily="34" charset="0"/>
                          <a:ea typeface="Arial" panose="020B0604020202020204" pitchFamily="34" charset="0"/>
                          <a:cs typeface="Times New Roman" panose="02020603050405020304" pitchFamily="18" charset="0"/>
                        </a:rPr>
                        <a:t>Introduction to the possible ways forward – “Options Appraisal” process </a:t>
                      </a:r>
                      <a:r>
                        <a:rPr lang="en-GB" sz="1600" i="1" dirty="0">
                          <a:effectLst/>
                          <a:latin typeface="Arial" panose="020B0604020202020204" pitchFamily="34" charset="0"/>
                          <a:ea typeface="Arial" panose="020B0604020202020204" pitchFamily="34" charset="0"/>
                          <a:cs typeface="Times New Roman" panose="02020603050405020304" pitchFamily="18" charset="0"/>
                        </a:rPr>
                        <a:t>setting out how this session will work this section will include scoring at each option</a:t>
                      </a:r>
                      <a:endParaRPr lang="en-GB" sz="1600" dirty="0">
                        <a:effectLst/>
                        <a:latin typeface="Arial" panose="020B0604020202020204" pitchFamily="34" charset="0"/>
                        <a:ea typeface="Arial" panose="020B0604020202020204" pitchFamily="34" charset="0"/>
                        <a:cs typeface="Times New Roman" panose="02020603050405020304" pitchFamily="18" charset="0"/>
                      </a:endParaRP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1170974"/>
                  </a:ext>
                </a:extLst>
              </a:tr>
              <a:tr h="724083">
                <a:tc>
                  <a:txBody>
                    <a:bodyPr/>
                    <a:lstStyle/>
                    <a:p>
                      <a:pPr algn="ctr"/>
                      <a:r>
                        <a:rPr lang="en-GB" dirty="0"/>
                        <a:t>6.</a:t>
                      </a: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dirty="0"/>
                        <a:t>Weighting of standards – </a:t>
                      </a:r>
                      <a:r>
                        <a:rPr lang="en-GB" i="1" dirty="0"/>
                        <a:t>we will show how we aim to work out the weighting of standards</a:t>
                      </a: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0402552"/>
                  </a:ext>
                </a:extLst>
              </a:tr>
              <a:tr h="510305">
                <a:tc>
                  <a:txBody>
                    <a:bodyPr/>
                    <a:lstStyle/>
                    <a:p>
                      <a:pPr algn="ctr">
                        <a:tabLst>
                          <a:tab pos="2865755" algn="ctr"/>
                          <a:tab pos="5731510" algn="r"/>
                        </a:tabLst>
                      </a:pPr>
                      <a:r>
                        <a:rPr lang="en-GB" sz="1600" dirty="0">
                          <a:effectLst/>
                          <a:latin typeface="Arial" panose="020B0604020202020204" pitchFamily="34" charset="0"/>
                          <a:ea typeface="Arial" panose="020B0604020202020204" pitchFamily="34" charset="0"/>
                          <a:cs typeface="Times New Roman" panose="02020603050405020304" pitchFamily="18" charset="0"/>
                        </a:rPr>
                        <a:t>7.</a:t>
                      </a: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2865755" algn="ctr"/>
                          <a:tab pos="5731510" algn="r"/>
                        </a:tabLst>
                      </a:pPr>
                      <a:r>
                        <a:rPr lang="en-GB" sz="1600" dirty="0">
                          <a:effectLst/>
                          <a:latin typeface="Arial" panose="020B0604020202020204" pitchFamily="34" charset="0"/>
                          <a:ea typeface="Arial" panose="020B0604020202020204" pitchFamily="34" charset="0"/>
                          <a:cs typeface="Times New Roman" panose="02020603050405020304" pitchFamily="18" charset="0"/>
                        </a:rPr>
                        <a:t>Next steps - </a:t>
                      </a:r>
                    </a:p>
                    <a:p>
                      <a:pPr>
                        <a:tabLst>
                          <a:tab pos="2865755" algn="ctr"/>
                          <a:tab pos="5731510" algn="r"/>
                        </a:tabLst>
                      </a:pPr>
                      <a:r>
                        <a:rPr lang="en-GB" sz="1600" i="1" dirty="0">
                          <a:effectLst/>
                          <a:latin typeface="Arial" panose="020B0604020202020204" pitchFamily="34" charset="0"/>
                          <a:ea typeface="Arial" panose="020B0604020202020204" pitchFamily="34" charset="0"/>
                          <a:cs typeface="Times New Roman" panose="02020603050405020304" pitchFamily="18" charset="0"/>
                        </a:rPr>
                        <a:t>Close meeting</a:t>
                      </a:r>
                      <a:endParaRPr lang="en-GB" sz="1600" dirty="0">
                        <a:effectLst/>
                        <a:latin typeface="Arial" panose="020B0604020202020204" pitchFamily="34" charset="0"/>
                        <a:ea typeface="Arial" panose="020B0604020202020204" pitchFamily="34" charset="0"/>
                        <a:cs typeface="Times New Roman" panose="02020603050405020304" pitchFamily="18" charset="0"/>
                      </a:endParaRP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549415"/>
                  </a:ext>
                </a:extLst>
              </a:tr>
            </a:tbl>
          </a:graphicData>
        </a:graphic>
      </p:graphicFrame>
    </p:spTree>
    <p:extLst>
      <p:ext uri="{BB962C8B-B14F-4D97-AF65-F5344CB8AC3E}">
        <p14:creationId xmlns:p14="http://schemas.microsoft.com/office/powerpoint/2010/main" val="3370543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we="http://schemas.microsoft.com/office/webextensions/webextension/2010/11" xmlns:pca="http://schemas.microsoft.com/office/powerpoint/2013/contentapp" Requires="we pca">
          <p:graphicFrame>
            <p:nvGraphicFramePr>
              <p:cNvPr id="6" name="Content Placeholder 5" title="Mentimeter - Interactive Presentations">
                <a:extLst>
                  <a:ext uri="{FF2B5EF4-FFF2-40B4-BE49-F238E27FC236}">
                    <a16:creationId xmlns:a16="http://schemas.microsoft.com/office/drawing/2014/main" id="{CAC4D35C-D335-A11D-145C-39CCE64AB12C}"/>
                  </a:ext>
                </a:extLst>
              </p:cNvPr>
              <p:cNvGraphicFramePr>
                <a:graphicFrameLocks noGrp="1"/>
              </p:cNvGraphicFramePr>
              <p:nvPr>
                <p:ph idx="1"/>
                <p:extLst>
                  <p:ext uri="{D42A27DB-BD31-4B8C-83A1-F6EECF244321}">
                    <p14:modId xmlns:p14="http://schemas.microsoft.com/office/powerpoint/2010/main" val="880372470"/>
                  </p:ext>
                </p:extLst>
              </p:nvPr>
            </p:nvGraphicFramePr>
            <p:xfrm>
              <a:off x="1" y="0"/>
              <a:ext cx="12192000" cy="64008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6" name="Content Placeholder 5" title="Mentimeter - Interactive Presentations">
                <a:extLst>
                  <a:ext uri="{FF2B5EF4-FFF2-40B4-BE49-F238E27FC236}">
                    <a16:creationId xmlns:a16="http://schemas.microsoft.com/office/drawing/2014/main" id="{CAC4D35C-D335-A11D-145C-39CCE64AB12C}"/>
                  </a:ext>
                </a:extLst>
              </p:cNvPr>
              <p:cNvPicPr>
                <a:picLocks noGrp="1" noRot="1" noChangeAspect="1" noMove="1" noResize="1" noEditPoints="1" noAdjustHandles="1" noChangeArrowheads="1" noChangeShapeType="1"/>
              </p:cNvPicPr>
              <p:nvPr/>
            </p:nvPicPr>
            <p:blipFill>
              <a:blip r:embed="rId3"/>
              <a:stretch>
                <a:fillRect/>
              </a:stretch>
            </p:blipFill>
            <p:spPr>
              <a:xfrm>
                <a:off x="1" y="0"/>
                <a:ext cx="12192000" cy="6400800"/>
              </a:xfrm>
              <a:prstGeom prst="rect">
                <a:avLst/>
              </a:prstGeom>
            </p:spPr>
          </p:pic>
        </mc:Fallback>
      </mc:AlternateContent>
    </p:spTree>
    <p:extLst>
      <p:ext uri="{BB962C8B-B14F-4D97-AF65-F5344CB8AC3E}">
        <p14:creationId xmlns:p14="http://schemas.microsoft.com/office/powerpoint/2010/main" val="4061040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953076-0884-93E1-6DD6-A66A01CA0DEF}"/>
              </a:ext>
            </a:extLst>
          </p:cNvPr>
          <p:cNvSpPr>
            <a:spLocks noGrp="1"/>
          </p:cNvSpPr>
          <p:nvPr>
            <p:ph type="title"/>
          </p:nvPr>
        </p:nvSpPr>
        <p:spPr>
          <a:xfrm>
            <a:off x="563671" y="540083"/>
            <a:ext cx="9118211" cy="1748905"/>
          </a:xfrm>
        </p:spPr>
        <p:txBody>
          <a:bodyPr>
            <a:normAutofit fontScale="90000"/>
          </a:bodyPr>
          <a:lstStyle/>
          <a:p>
            <a:r>
              <a:rPr lang="en-GB" sz="2200" dirty="0">
                <a:latin typeface="Arial"/>
                <a:cs typeface="Arial"/>
              </a:rPr>
              <a:t>Option 4: </a:t>
            </a:r>
            <a:r>
              <a:rPr lang="en-GB" sz="2200" b="1" dirty="0">
                <a:solidFill>
                  <a:srgbClr val="000000"/>
                </a:solidFill>
                <a:latin typeface="Arial"/>
                <a:cs typeface="Arial"/>
              </a:rPr>
              <a:t>Universal offer, followed by clinical triage: </a:t>
            </a:r>
            <a:r>
              <a:rPr lang="en-GB" sz="2200" dirty="0">
                <a:solidFill>
                  <a:srgbClr val="000000"/>
                </a:solidFill>
                <a:latin typeface="Arial"/>
                <a:cs typeface="Arial"/>
              </a:rPr>
              <a:t>Provide everyone who comes forward with an offer of support to help manage symptoms.  Patients who then request further support will be triaged against a clinical threshold and prioritised based on their clinical lead, with those who meet the threshold going forward for diagnosis.</a:t>
            </a:r>
            <a:endParaRPr lang="en-GB" sz="2200" dirty="0">
              <a:solidFill>
                <a:srgbClr val="000000"/>
              </a:solidFill>
            </a:endParaRPr>
          </a:p>
          <a:p>
            <a:endParaRPr lang="en-GB" sz="2700" b="1" dirty="0">
              <a:solidFill>
                <a:srgbClr val="000000"/>
              </a:solidFill>
              <a:ea typeface="Times New Roman" panose="02020603050405020304" pitchFamily="18" charset="0"/>
            </a:endParaRPr>
          </a:p>
          <a:p>
            <a:br>
              <a:rPr lang="en-GB" sz="1800" dirty="0">
                <a:effectLst/>
                <a:latin typeface="Calibri" panose="020F0502020204030204" pitchFamily="34" charset="0"/>
                <a:ea typeface="Calibri" panose="020F0502020204030204" pitchFamily="34" charset="0"/>
              </a:rPr>
            </a:br>
            <a:endParaRPr lang="en-GB" dirty="0"/>
          </a:p>
        </p:txBody>
      </p:sp>
      <p:graphicFrame>
        <p:nvGraphicFramePr>
          <p:cNvPr id="9" name="Table 8">
            <a:extLst>
              <a:ext uri="{FF2B5EF4-FFF2-40B4-BE49-F238E27FC236}">
                <a16:creationId xmlns:a16="http://schemas.microsoft.com/office/drawing/2014/main" id="{AF7C8EE4-32EF-C645-38D0-6CB91E483CC4}"/>
              </a:ext>
            </a:extLst>
          </p:cNvPr>
          <p:cNvGraphicFramePr>
            <a:graphicFrameLocks noGrp="1"/>
          </p:cNvGraphicFramePr>
          <p:nvPr/>
        </p:nvGraphicFramePr>
        <p:xfrm>
          <a:off x="563671" y="1729964"/>
          <a:ext cx="11527814" cy="4998643"/>
        </p:xfrm>
        <a:graphic>
          <a:graphicData uri="http://schemas.openxmlformats.org/drawingml/2006/table">
            <a:tbl>
              <a:tblPr firstRow="1" firstCol="1" bandRow="1">
                <a:tableStyleId>{5C22544A-7EE6-4342-B048-85BDC9FD1C3A}</a:tableStyleId>
              </a:tblPr>
              <a:tblGrid>
                <a:gridCol w="5763907">
                  <a:extLst>
                    <a:ext uri="{9D8B030D-6E8A-4147-A177-3AD203B41FA5}">
                      <a16:colId xmlns:a16="http://schemas.microsoft.com/office/drawing/2014/main" val="19252822"/>
                    </a:ext>
                  </a:extLst>
                </a:gridCol>
                <a:gridCol w="5763907">
                  <a:extLst>
                    <a:ext uri="{9D8B030D-6E8A-4147-A177-3AD203B41FA5}">
                      <a16:colId xmlns:a16="http://schemas.microsoft.com/office/drawing/2014/main" val="3858321439"/>
                    </a:ext>
                  </a:extLst>
                </a:gridCol>
              </a:tblGrid>
              <a:tr h="1145463">
                <a:tc gridSpan="2">
                  <a:txBody>
                    <a:bodyPr/>
                    <a:lstStyle/>
                    <a:p>
                      <a:endParaRPr lang="en-US" sz="1400" b="1" kern="100" dirty="0">
                        <a:solidFill>
                          <a:schemeClr val="tx1"/>
                        </a:solidFill>
                        <a:effectLst/>
                        <a:latin typeface="Arial" panose="020B0604020202020204" pitchFamily="34" charset="0"/>
                        <a:ea typeface="Calibri"/>
                        <a:cs typeface="Arial" panose="020B0604020202020204" pitchFamily="34" charset="0"/>
                      </a:endParaRPr>
                    </a:p>
                    <a:p>
                      <a:r>
                        <a:rPr lang="en-US" sz="1400" b="0" kern="0" dirty="0">
                          <a:solidFill>
                            <a:schemeClr val="tx1"/>
                          </a:solidFill>
                          <a:effectLst/>
                          <a:latin typeface="Arial" panose="020B0604020202020204" pitchFamily="34" charset="0"/>
                          <a:ea typeface="Arial" panose="020B0604020202020204" pitchFamily="34" charset="0"/>
                          <a:cs typeface="Arial" panose="020B0604020202020204" pitchFamily="34" charset="0"/>
                        </a:rPr>
                        <a:t>This change is very similar to option 3, but the other way around.  All those who come forward are able to receive self-help support without delay.  If this support doesn’t help a patient, they would then go forward for triaging against the clinical referral criteria.  If they meet the threshold, they will go on for diagnosis and further support. </a:t>
                      </a:r>
                      <a:endParaRPr lang="en-US" sz="1400" b="0" kern="100" dirty="0">
                        <a:solidFill>
                          <a:schemeClr val="tx1"/>
                        </a:solidFill>
                        <a:effectLst/>
                        <a:latin typeface="Arial" panose="020B0604020202020204" pitchFamily="34" charset="0"/>
                        <a:ea typeface="Calibri"/>
                        <a:cs typeface="Arial" panose="020B0604020202020204" pitchFamily="34" charset="0"/>
                      </a:endParaRPr>
                    </a:p>
                    <a:p>
                      <a:endParaRPr lang="en-US" sz="1400" b="1" kern="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189055470"/>
                  </a:ext>
                </a:extLst>
              </a:tr>
              <a:tr h="327275">
                <a:tc>
                  <a:txBody>
                    <a:bodyPr/>
                    <a:lstStyle/>
                    <a:p>
                      <a:r>
                        <a:rPr lang="en-US" sz="1400" b="1" kern="0" dirty="0">
                          <a:solidFill>
                            <a:schemeClr val="tx1"/>
                          </a:solidFill>
                          <a:effectLst/>
                          <a:highlight>
                            <a:srgbClr val="FDE9D9"/>
                          </a:highlight>
                          <a:latin typeface="Arial" panose="020B0604020202020204" pitchFamily="34" charset="0"/>
                          <a:ea typeface="Arial" panose="020B0604020202020204" pitchFamily="34" charset="0"/>
                          <a:cs typeface="Arial" panose="020B0604020202020204" pitchFamily="34" charset="0"/>
                        </a:rPr>
                        <a:t>Pros: </a:t>
                      </a:r>
                      <a:endParaRPr lang="en-US" sz="1400" b="1" kern="100">
                        <a:solidFill>
                          <a:schemeClr val="tx1"/>
                        </a:solidFill>
                        <a:effectLst/>
                        <a:highlight>
                          <a:srgbClr val="FDE9D9"/>
                        </a:highlight>
                        <a:latin typeface="Arial" panose="020B0604020202020204" pitchFamily="34" charset="0"/>
                        <a:ea typeface="Calibri"/>
                        <a:cs typeface="Arial" panose="020B0604020202020204" pitchFamily="34" charset="0"/>
                      </a:endParaRPr>
                    </a:p>
                    <a:p>
                      <a:pPr>
                        <a:spcAft>
                          <a:spcPts val="150"/>
                        </a:spcAft>
                      </a:pPr>
                      <a:endParaRPr lang="en-US" sz="1400" b="1" kern="100" dirty="0">
                        <a:solidFill>
                          <a:schemeClr val="tx1"/>
                        </a:solidFill>
                        <a:effectLst/>
                        <a:highlight>
                          <a:srgbClr val="FDE9D9"/>
                        </a:highligh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DE9D9"/>
                    </a:solidFill>
                  </a:tcPr>
                </a:tc>
                <a:tc>
                  <a:txBody>
                    <a:bodyPr/>
                    <a:lstStyle/>
                    <a:p>
                      <a:r>
                        <a:rPr lang="en-US" sz="1400" b="1" kern="0" dirty="0">
                          <a:solidFill>
                            <a:schemeClr val="tx1"/>
                          </a:solidFill>
                          <a:effectLst/>
                          <a:highlight>
                            <a:srgbClr val="FDE9D9"/>
                          </a:highlight>
                          <a:latin typeface="Arial" panose="020B0604020202020204" pitchFamily="34" charset="0"/>
                          <a:ea typeface="Arial" panose="020B0604020202020204" pitchFamily="34" charset="0"/>
                          <a:cs typeface="Arial" panose="020B0604020202020204" pitchFamily="34" charset="0"/>
                        </a:rPr>
                        <a:t>Cons: </a:t>
                      </a:r>
                      <a:endParaRPr lang="en-US" sz="1400" b="1" kern="100">
                        <a:solidFill>
                          <a:schemeClr val="tx1"/>
                        </a:solidFill>
                        <a:effectLst/>
                        <a:highlight>
                          <a:srgbClr val="FDE9D9"/>
                        </a:highlight>
                        <a:latin typeface="Arial" panose="020B0604020202020204" pitchFamily="34" charset="0"/>
                        <a:ea typeface="Calibri"/>
                        <a:cs typeface="Arial" panose="020B0604020202020204" pitchFamily="34" charset="0"/>
                      </a:endParaRPr>
                    </a:p>
                    <a:p>
                      <a:endParaRPr lang="en-US" sz="1400" b="1" kern="100" dirty="0">
                        <a:solidFill>
                          <a:schemeClr val="tx1"/>
                        </a:solidFill>
                        <a:effectLst/>
                        <a:highlight>
                          <a:srgbClr val="FDE9D9"/>
                        </a:highligh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DE9D9"/>
                    </a:solidFill>
                  </a:tcPr>
                </a:tc>
                <a:extLst>
                  <a:ext uri="{0D108BD9-81ED-4DB2-BD59-A6C34878D82A}">
                    <a16:rowId xmlns:a16="http://schemas.microsoft.com/office/drawing/2014/main" val="677437221"/>
                  </a:ext>
                </a:extLst>
              </a:tr>
              <a:tr h="2627942">
                <a:tc>
                  <a:txBody>
                    <a:bodyPr/>
                    <a:lstStyle/>
                    <a:p>
                      <a:pPr marL="342900" lvl="0" indent="-342900">
                        <a:buFont typeface="Arial" panose="020B0604020202020204" pitchFamily="34" charset="0"/>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Fast support offered to everyone.</a:t>
                      </a:r>
                      <a:endParaRPr lang="en-US" sz="1400" b="0" kern="100">
                        <a:solidFill>
                          <a:schemeClr val="tx1"/>
                        </a:solidFill>
                        <a:effectLst/>
                        <a:highlight>
                          <a:srgbClr val="FFFFFF"/>
                        </a:highlight>
                        <a:latin typeface="Arial" panose="020B0604020202020204" pitchFamily="34" charset="0"/>
                        <a:ea typeface="Calibri"/>
                        <a:cs typeface="Arial" panose="020B0604020202020204" pitchFamily="34" charset="0"/>
                      </a:endParaRPr>
                    </a:p>
                    <a:p>
                      <a:pPr marL="342900" lvl="0" indent="-342900">
                        <a:buFont typeface="Arial" panose="020B0604020202020204" pitchFamily="34" charset="0"/>
                        <a:buChar char="•"/>
                      </a:pPr>
                      <a:r>
                        <a:rPr lang="en-US" sz="1400" b="0" kern="0" err="1">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Prioritisation</a:t>
                      </a: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 of those in greatest clinical need and who need the service most, although only after trying the initial support offer.</a:t>
                      </a:r>
                      <a:endParaRPr lang="en-US" sz="1400" b="0" kern="100">
                        <a:solidFill>
                          <a:schemeClr val="tx1"/>
                        </a:solidFill>
                        <a:effectLst/>
                        <a:highlight>
                          <a:srgbClr val="FFFFFF"/>
                        </a:highlight>
                        <a:latin typeface="Arial" panose="020B0604020202020204" pitchFamily="34" charset="0"/>
                        <a:ea typeface="Calibri"/>
                        <a:cs typeface="Arial" panose="020B0604020202020204" pitchFamily="34" charset="0"/>
                      </a:endParaRPr>
                    </a:p>
                    <a:p>
                      <a:pPr marL="342900" lvl="0" indent="-342900">
                        <a:buFont typeface="Arial" panose="020B0604020202020204" pitchFamily="34" charset="0"/>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Meeting NICE guidelines and improved service quality.</a:t>
                      </a:r>
                      <a:endParaRPr lang="en-US" sz="1400" b="0" kern="100">
                        <a:solidFill>
                          <a:schemeClr val="tx1"/>
                        </a:solidFill>
                        <a:effectLst/>
                        <a:highlight>
                          <a:srgbClr val="FFFFFF"/>
                        </a:highlight>
                        <a:latin typeface="Arial" panose="020B0604020202020204" pitchFamily="34" charset="0"/>
                        <a:ea typeface="Calibri"/>
                        <a:cs typeface="Arial" panose="020B0604020202020204" pitchFamily="34" charset="0"/>
                      </a:endParaRPr>
                    </a:p>
                    <a:p>
                      <a:pPr marL="342900" lvl="0" indent="-342900">
                        <a:buFont typeface="Arial" panose="020B0604020202020204" pitchFamily="34" charset="0"/>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This could have a positive impact on reducing the size and scale of the waiting list, as some individuals may have got what they need purely from the universal offer of support without proceeding through to assessment for diagnosis. </a:t>
                      </a:r>
                      <a:endParaRPr lang="en-US" sz="1400" b="0" kern="100">
                        <a:solidFill>
                          <a:schemeClr val="tx1"/>
                        </a:solidFill>
                        <a:effectLst/>
                        <a:highlight>
                          <a:srgbClr val="FFFFFF"/>
                        </a:highlight>
                        <a:latin typeface="Arial" panose="020B0604020202020204" pitchFamily="34" charset="0"/>
                        <a:ea typeface="Calibri"/>
                        <a:cs typeface="Arial" panose="020B0604020202020204" pitchFamily="34" charset="0"/>
                      </a:endParaRPr>
                    </a:p>
                    <a:p>
                      <a:pPr marL="342900" lvl="0" indent="-342900">
                        <a:buFont typeface="Arial" panose="020B0604020202020204" pitchFamily="34" charset="0"/>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Equal offer for people across Greater Manchester with everyone having access to an NHS triage. </a:t>
                      </a:r>
                      <a:endParaRPr lang="en-US" sz="1400" b="0" kern="100">
                        <a:solidFill>
                          <a:schemeClr val="tx1"/>
                        </a:solidFill>
                        <a:effectLst/>
                        <a:highlight>
                          <a:srgbClr val="FFFFFF"/>
                        </a:highlight>
                        <a:latin typeface="Arial" panose="020B0604020202020204" pitchFamily="34" charset="0"/>
                        <a:ea typeface="Calibri"/>
                        <a:cs typeface="Arial" panose="020B0604020202020204" pitchFamily="34" charset="0"/>
                      </a:endParaRPr>
                    </a:p>
                    <a:p>
                      <a:pPr marL="228600"/>
                      <a:endParaRPr lang="en-US" sz="1400" b="0" kern="100" dirty="0">
                        <a:solidFill>
                          <a:schemeClr val="tx1"/>
                        </a:solidFill>
                        <a:effectLst/>
                        <a:highlight>
                          <a:srgbClr val="FFFFFF"/>
                        </a:highlight>
                        <a:latin typeface="Arial" panose="020B0604020202020204" pitchFamily="34" charset="0"/>
                        <a:ea typeface="Calibri"/>
                        <a:cs typeface="Arial" panose="020B0604020202020204" pitchFamily="34" charset="0"/>
                      </a:endParaRPr>
                    </a:p>
                    <a:p>
                      <a:endParaRPr lang="en-US" sz="1400" b="0" kern="100" dirty="0">
                        <a:solidFill>
                          <a:schemeClr val="tx1"/>
                        </a:solidFill>
                        <a:effectLst/>
                        <a:highlight>
                          <a:srgbClr val="FFFFFF"/>
                        </a:highligh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marL="342900" lvl="0" indent="-342900">
                        <a:buFont typeface="Arial" panose="020B0604020202020204" pitchFamily="34" charset="0"/>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This process would take some time to achieve.</a:t>
                      </a:r>
                      <a:endParaRPr lang="en-US" sz="1400" b="0" kern="100" dirty="0">
                        <a:solidFill>
                          <a:schemeClr val="tx1"/>
                        </a:solidFill>
                        <a:effectLst/>
                        <a:highlight>
                          <a:srgbClr val="FFFFFF"/>
                        </a:highlight>
                        <a:latin typeface="Arial" panose="020B0604020202020204" pitchFamily="34" charset="0"/>
                        <a:ea typeface="Calibri"/>
                        <a:cs typeface="Arial" panose="020B0604020202020204" pitchFamily="34" charset="0"/>
                      </a:endParaRPr>
                    </a:p>
                    <a:p>
                      <a:pPr marL="342900" lvl="0" indent="-342900">
                        <a:buFont typeface="Arial" panose="020B0604020202020204" pitchFamily="34" charset="0"/>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This process could make the journey to accessing diagnosis a longer one, therefore increasing risk associated with those who need higher levels of support more quickly.</a:t>
                      </a:r>
                      <a:endParaRPr lang="en-US" sz="1400" b="0" kern="100" dirty="0">
                        <a:solidFill>
                          <a:schemeClr val="tx1"/>
                        </a:solidFill>
                        <a:effectLst/>
                        <a:highlight>
                          <a:srgbClr val="FFFFFF"/>
                        </a:highlight>
                        <a:latin typeface="Arial" panose="020B0604020202020204" pitchFamily="34" charset="0"/>
                        <a:ea typeface="Calibri"/>
                        <a:cs typeface="Arial" panose="020B0604020202020204" pitchFamily="34" charset="0"/>
                      </a:endParaRPr>
                    </a:p>
                    <a:p>
                      <a:pPr marL="342900" lvl="0" indent="-342900">
                        <a:spcAft>
                          <a:spcPts val="140"/>
                        </a:spcAft>
                        <a:buFont typeface="Arial" panose="020B0604020202020204" pitchFamily="34" charset="0"/>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This option will be more expensive than option 3 as everyone will access the general, universal offer of support first, before </a:t>
                      </a:r>
                      <a:r>
                        <a:rPr lang="en-US" sz="1400" b="0" kern="0" dirty="0" err="1">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prioritisation</a:t>
                      </a: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  </a:t>
                      </a:r>
                      <a:endParaRPr lang="en-US" sz="1400" b="0" kern="100" dirty="0">
                        <a:solidFill>
                          <a:schemeClr val="tx1"/>
                        </a:solidFill>
                        <a:effectLst/>
                        <a:highlight>
                          <a:srgbClr val="FFFFFF"/>
                        </a:highlight>
                        <a:latin typeface="Arial" panose="020B0604020202020204" pitchFamily="34" charset="0"/>
                        <a:ea typeface="Calibri"/>
                        <a:cs typeface="Arial" panose="020B0604020202020204" pitchFamily="34" charset="0"/>
                      </a:endParaRPr>
                    </a:p>
                    <a:p>
                      <a:pPr marL="342900" lvl="0" indent="-342900">
                        <a:buFont typeface="Arial" panose="020B0604020202020204" pitchFamily="34" charset="0"/>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A small number of people may not want to use the support offer and push for the next stage.</a:t>
                      </a:r>
                      <a:endParaRPr lang="en-US" sz="1400" b="0" kern="100" dirty="0">
                        <a:solidFill>
                          <a:schemeClr val="tx1"/>
                        </a:solidFill>
                        <a:effectLst/>
                        <a:highlight>
                          <a:srgbClr val="FFFFFF"/>
                        </a:highlight>
                        <a:latin typeface="Arial" panose="020B0604020202020204" pitchFamily="34" charset="0"/>
                        <a:ea typeface="Calibri"/>
                        <a:cs typeface="Arial" panose="020B0604020202020204" pitchFamily="34" charset="0"/>
                      </a:endParaRPr>
                    </a:p>
                    <a:p>
                      <a:pPr marL="342900" lvl="0" indent="-342900">
                        <a:buFont typeface="Arial" panose="020B0604020202020204" pitchFamily="34" charset="0"/>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Some people who do not meet the threshold following triage may go on to use a private service.</a:t>
                      </a:r>
                      <a:endParaRPr lang="en-US" sz="1400" b="0" kern="100" dirty="0">
                        <a:solidFill>
                          <a:schemeClr val="tx1"/>
                        </a:solidFill>
                        <a:effectLst/>
                        <a:highlight>
                          <a:srgbClr val="FFFFFF"/>
                        </a:highlight>
                        <a:latin typeface="Arial" panose="020B0604020202020204" pitchFamily="34" charset="0"/>
                        <a:ea typeface="Calibri"/>
                        <a:cs typeface="Arial" panose="020B0604020202020204" pitchFamily="34" charset="0"/>
                      </a:endParaRPr>
                    </a:p>
                    <a:p>
                      <a:pPr marL="342900" lvl="0" indent="-342900">
                        <a:buFont typeface="Arial" panose="020B0604020202020204" pitchFamily="34" charset="0"/>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Potential media scrutiny and controversy.</a:t>
                      </a:r>
                      <a:endParaRPr lang="en-US" sz="1400" b="0" kern="100" dirty="0">
                        <a:solidFill>
                          <a:schemeClr val="tx1"/>
                        </a:solidFill>
                        <a:effectLst/>
                        <a:highlight>
                          <a:srgbClr val="FFFFFF"/>
                        </a:highlight>
                        <a:latin typeface="Arial" panose="020B0604020202020204" pitchFamily="34" charset="0"/>
                        <a:ea typeface="Calibri"/>
                        <a:cs typeface="Arial" panose="020B0604020202020204" pitchFamily="34" charset="0"/>
                      </a:endParaRPr>
                    </a:p>
                    <a:p>
                      <a:pPr marL="342900" lvl="0" indent="-342900">
                        <a:buFont typeface="Arial" panose="020B0604020202020204" pitchFamily="34" charset="0"/>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For those who meet the criteria, different localities will have different providers in place to deliver the assessment and diagnosis service (or the patient would have Right to Choose)</a:t>
                      </a:r>
                      <a:endParaRPr lang="en-US" sz="1400" b="0" kern="100" dirty="0">
                        <a:solidFill>
                          <a:schemeClr val="tx1"/>
                        </a:solidFill>
                        <a:effectLst/>
                        <a:highlight>
                          <a:srgbClr val="FFFFFF"/>
                        </a:highlight>
                        <a:latin typeface="Arial" panose="020B0604020202020204" pitchFamily="34" charset="0"/>
                        <a:ea typeface="Calibri"/>
                        <a:cs typeface="Arial" panose="020B0604020202020204" pitchFamily="34" charset="0"/>
                      </a:endParaRPr>
                    </a:p>
                    <a:p>
                      <a:endParaRPr lang="en-US" sz="1400" b="0" kern="100" dirty="0">
                        <a:solidFill>
                          <a:schemeClr val="tx1"/>
                        </a:solidFill>
                        <a:effectLst/>
                        <a:highlight>
                          <a:srgbClr val="FFFFFF"/>
                        </a:highligh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extLst>
                  <a:ext uri="{0D108BD9-81ED-4DB2-BD59-A6C34878D82A}">
                    <a16:rowId xmlns:a16="http://schemas.microsoft.com/office/drawing/2014/main" val="3287195341"/>
                  </a:ext>
                </a:extLst>
              </a:tr>
            </a:tbl>
          </a:graphicData>
        </a:graphic>
      </p:graphicFrame>
    </p:spTree>
    <p:extLst>
      <p:ext uri="{BB962C8B-B14F-4D97-AF65-F5344CB8AC3E}">
        <p14:creationId xmlns:p14="http://schemas.microsoft.com/office/powerpoint/2010/main" val="133534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we="http://schemas.microsoft.com/office/webextensions/webextension/2010/11" xmlns:pca="http://schemas.microsoft.com/office/powerpoint/2013/contentapp" Requires="we pca">
          <p:graphicFrame>
            <p:nvGraphicFramePr>
              <p:cNvPr id="6" name="Content Placeholder 5" title="Mentimeter - Interactive Presentations">
                <a:extLst>
                  <a:ext uri="{FF2B5EF4-FFF2-40B4-BE49-F238E27FC236}">
                    <a16:creationId xmlns:a16="http://schemas.microsoft.com/office/drawing/2014/main" id="{2F7567D3-F264-5A63-8E05-7850888C026C}"/>
                  </a:ext>
                </a:extLst>
              </p:cNvPr>
              <p:cNvGraphicFramePr>
                <a:graphicFrameLocks noGrp="1"/>
              </p:cNvGraphicFramePr>
              <p:nvPr>
                <p:ph idx="1"/>
                <p:extLst>
                  <p:ext uri="{D42A27DB-BD31-4B8C-83A1-F6EECF244321}">
                    <p14:modId xmlns:p14="http://schemas.microsoft.com/office/powerpoint/2010/main" val="3726447978"/>
                  </p:ext>
                </p:extLst>
              </p:nvPr>
            </p:nvGraphicFramePr>
            <p:xfrm>
              <a:off x="1" y="0"/>
              <a:ext cx="12192000" cy="64008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6" name="Content Placeholder 5" title="Mentimeter - Interactive Presentations">
                <a:extLst>
                  <a:ext uri="{FF2B5EF4-FFF2-40B4-BE49-F238E27FC236}">
                    <a16:creationId xmlns:a16="http://schemas.microsoft.com/office/drawing/2014/main" id="{2F7567D3-F264-5A63-8E05-7850888C026C}"/>
                  </a:ext>
                </a:extLst>
              </p:cNvPr>
              <p:cNvPicPr>
                <a:picLocks noGrp="1" noRot="1" noChangeAspect="1" noMove="1" noResize="1" noEditPoints="1" noAdjustHandles="1" noChangeArrowheads="1" noChangeShapeType="1"/>
              </p:cNvPicPr>
              <p:nvPr/>
            </p:nvPicPr>
            <p:blipFill>
              <a:blip r:embed="rId3"/>
              <a:stretch>
                <a:fillRect/>
              </a:stretch>
            </p:blipFill>
            <p:spPr>
              <a:xfrm>
                <a:off x="1" y="0"/>
                <a:ext cx="12192000" cy="6400800"/>
              </a:xfrm>
              <a:prstGeom prst="rect">
                <a:avLst/>
              </a:prstGeom>
            </p:spPr>
          </p:pic>
        </mc:Fallback>
      </mc:AlternateContent>
    </p:spTree>
    <p:extLst>
      <p:ext uri="{BB962C8B-B14F-4D97-AF65-F5344CB8AC3E}">
        <p14:creationId xmlns:p14="http://schemas.microsoft.com/office/powerpoint/2010/main" val="3342279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345A45-CB42-DA60-DBF2-C479C10EE981}"/>
              </a:ext>
            </a:extLst>
          </p:cNvPr>
          <p:cNvSpPr>
            <a:spLocks noGrp="1"/>
          </p:cNvSpPr>
          <p:nvPr>
            <p:ph type="title"/>
          </p:nvPr>
        </p:nvSpPr>
        <p:spPr/>
        <p:txBody>
          <a:bodyPr>
            <a:normAutofit fontScale="90000"/>
          </a:bodyPr>
          <a:lstStyle/>
          <a:p>
            <a:r>
              <a:rPr lang="en-GB" sz="2700" dirty="0">
                <a:latin typeface="Arial"/>
                <a:cs typeface="Arial"/>
              </a:rPr>
              <a:t>Option 5: </a:t>
            </a:r>
            <a:r>
              <a:rPr lang="en-GB" sz="2700" b="1" dirty="0">
                <a:solidFill>
                  <a:srgbClr val="000000"/>
                </a:solidFill>
                <a:latin typeface="Arial"/>
                <a:cs typeface="Arial"/>
              </a:rPr>
              <a:t>Online triage: </a:t>
            </a:r>
            <a:r>
              <a:rPr lang="en-GB" sz="2400" dirty="0">
                <a:solidFill>
                  <a:srgbClr val="000000"/>
                </a:solidFill>
                <a:latin typeface="Arial"/>
                <a:cs typeface="Arial"/>
              </a:rPr>
              <a:t>Introduce a clinical threshold for patients to access the service, with patients using an online assessment tool which they do by themselves.  Only those who meet the criteria will get support and diagnosis.</a:t>
            </a:r>
            <a:r>
              <a:rPr lang="en-GB" sz="2400" b="1" dirty="0">
                <a:solidFill>
                  <a:srgbClr val="000000"/>
                </a:solidFill>
                <a:latin typeface="Arial"/>
                <a:cs typeface="Arial"/>
              </a:rPr>
              <a:t> </a:t>
            </a:r>
            <a:br>
              <a:rPr lang="en-GB" sz="1800" dirty="0">
                <a:latin typeface="Calibri"/>
                <a:ea typeface="Times New Roman" panose="02020603050405020304" pitchFamily="18" charset="0"/>
                <a:cs typeface="Arial"/>
              </a:rPr>
            </a:br>
            <a:r>
              <a:rPr lang="en-GB" dirty="0">
                <a:latin typeface="Arial"/>
                <a:cs typeface="Arial"/>
              </a:rPr>
              <a:t> </a:t>
            </a:r>
            <a:endParaRPr lang="en-GB" dirty="0"/>
          </a:p>
        </p:txBody>
      </p:sp>
      <p:graphicFrame>
        <p:nvGraphicFramePr>
          <p:cNvPr id="7" name="Table 6">
            <a:extLst>
              <a:ext uri="{FF2B5EF4-FFF2-40B4-BE49-F238E27FC236}">
                <a16:creationId xmlns:a16="http://schemas.microsoft.com/office/drawing/2014/main" id="{301C0D25-80AD-A70D-562A-BF98A1035AA4}"/>
              </a:ext>
            </a:extLst>
          </p:cNvPr>
          <p:cNvGraphicFramePr>
            <a:graphicFrameLocks noGrp="1"/>
          </p:cNvGraphicFramePr>
          <p:nvPr/>
        </p:nvGraphicFramePr>
        <p:xfrm>
          <a:off x="563671" y="1750508"/>
          <a:ext cx="11527904" cy="4919980"/>
        </p:xfrm>
        <a:graphic>
          <a:graphicData uri="http://schemas.openxmlformats.org/drawingml/2006/table">
            <a:tbl>
              <a:tblPr firstRow="1" firstCol="1" bandRow="1">
                <a:tableStyleId>{5C22544A-7EE6-4342-B048-85BDC9FD1C3A}</a:tableStyleId>
              </a:tblPr>
              <a:tblGrid>
                <a:gridCol w="5763952">
                  <a:extLst>
                    <a:ext uri="{9D8B030D-6E8A-4147-A177-3AD203B41FA5}">
                      <a16:colId xmlns:a16="http://schemas.microsoft.com/office/drawing/2014/main" val="933123902"/>
                    </a:ext>
                  </a:extLst>
                </a:gridCol>
                <a:gridCol w="5763952">
                  <a:extLst>
                    <a:ext uri="{9D8B030D-6E8A-4147-A177-3AD203B41FA5}">
                      <a16:colId xmlns:a16="http://schemas.microsoft.com/office/drawing/2014/main" val="2996801674"/>
                    </a:ext>
                  </a:extLst>
                </a:gridCol>
              </a:tblGrid>
              <a:tr h="0">
                <a:tc gridSpan="2">
                  <a:txBody>
                    <a:bodyPr/>
                    <a:lstStyle/>
                    <a:p>
                      <a:endParaRPr lang="en-US" sz="1400" b="0" kern="100" dirty="0">
                        <a:solidFill>
                          <a:schemeClr val="tx1"/>
                        </a:solidFill>
                        <a:effectLst/>
                        <a:latin typeface="Arial"/>
                        <a:ea typeface="Calibri"/>
                        <a:cs typeface="Times New Roman"/>
                      </a:endParaRPr>
                    </a:p>
                    <a:p>
                      <a:r>
                        <a:rPr lang="en-US" sz="1400" b="0" kern="0" dirty="0">
                          <a:solidFill>
                            <a:schemeClr val="tx1"/>
                          </a:solidFill>
                          <a:effectLst/>
                          <a:latin typeface="Arial"/>
                          <a:ea typeface="Arial" panose="020B0604020202020204" pitchFamily="34" charset="0"/>
                          <a:cs typeface="Times New Roman"/>
                        </a:rPr>
                        <a:t>This option came through the engagement exercise.  It is currently used in at least one other place in the country.</a:t>
                      </a:r>
                      <a:endParaRPr lang="en-US" sz="1400" b="0" kern="100" dirty="0">
                        <a:solidFill>
                          <a:schemeClr val="tx1"/>
                        </a:solidFill>
                        <a:effectLst/>
                        <a:latin typeface="Arial"/>
                        <a:ea typeface="Calibri"/>
                        <a:cs typeface="Times New Roman"/>
                      </a:endParaRPr>
                    </a:p>
                    <a:p>
                      <a:endParaRPr lang="en-US" sz="1400" b="0" kern="100" dirty="0">
                        <a:solidFill>
                          <a:schemeClr val="tx1"/>
                        </a:solidFill>
                        <a:effectLst/>
                        <a:latin typeface="Arial"/>
                        <a:ea typeface="Calibri"/>
                        <a:cs typeface="Times New Roman"/>
                      </a:endParaRPr>
                    </a:p>
                    <a:p>
                      <a:r>
                        <a:rPr lang="en-US" sz="1400" b="0" kern="0" dirty="0">
                          <a:solidFill>
                            <a:schemeClr val="tx1"/>
                          </a:solidFill>
                          <a:effectLst/>
                          <a:latin typeface="Arial"/>
                          <a:ea typeface="Arial" panose="020B0604020202020204" pitchFamily="34" charset="0"/>
                          <a:cs typeface="Times New Roman"/>
                        </a:rPr>
                        <a:t>Like option 2, this option is about introducing clinical referral criteria for people who will go on to receive support and diagnosis. In this option, the triage will be an online self-assessment completed by the patient themselves. Only those who meet the clinical referral criteria will go forward for diagnosis and support. We again estimate that about 20-30% of people currently referred would go forward for diagnosis and support. Everyone else would be discharged from the service with no further offer of support. </a:t>
                      </a:r>
                      <a:endParaRPr lang="en-US" sz="1400" b="0" kern="100" dirty="0">
                        <a:solidFill>
                          <a:schemeClr val="tx1"/>
                        </a:solidFill>
                        <a:effectLst/>
                        <a:latin typeface="Arial"/>
                        <a:ea typeface="Calibri"/>
                        <a:cs typeface="Times New Roman"/>
                      </a:endParaRPr>
                    </a:p>
                    <a:p>
                      <a:endParaRPr lang="en-US" sz="1400" b="0" kern="100" dirty="0">
                        <a:solidFill>
                          <a:schemeClr val="tx1"/>
                        </a:solidFill>
                        <a:effectLst/>
                        <a:latin typeface="Arial"/>
                        <a:ea typeface="Calibri"/>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827528218"/>
                  </a:ext>
                </a:extLst>
              </a:tr>
              <a:tr h="0">
                <a:tc>
                  <a:txBody>
                    <a:bodyPr/>
                    <a:lstStyle/>
                    <a:p>
                      <a:r>
                        <a:rPr lang="en-US" sz="1400" b="1" kern="0" dirty="0">
                          <a:solidFill>
                            <a:schemeClr val="tx1"/>
                          </a:solidFill>
                          <a:effectLst/>
                          <a:highlight>
                            <a:srgbClr val="FDE9D9"/>
                          </a:highlight>
                          <a:latin typeface="Arial"/>
                          <a:ea typeface="Arial" panose="020B0604020202020204" pitchFamily="34" charset="0"/>
                          <a:cs typeface="Times New Roman"/>
                        </a:rPr>
                        <a:t>Pros: </a:t>
                      </a:r>
                      <a:endParaRPr lang="en-US" sz="1400" b="1" kern="100">
                        <a:solidFill>
                          <a:schemeClr val="tx1"/>
                        </a:solidFill>
                        <a:effectLst/>
                        <a:highlight>
                          <a:srgbClr val="FDE9D9"/>
                        </a:highlight>
                        <a:latin typeface="Arial"/>
                        <a:ea typeface="Calibri"/>
                        <a:cs typeface="Times New Roman"/>
                      </a:endParaRPr>
                    </a:p>
                    <a:p>
                      <a:pPr>
                        <a:spcAft>
                          <a:spcPts val="150"/>
                        </a:spcAft>
                      </a:pPr>
                      <a:endParaRPr lang="en-US" sz="1400" b="1" kern="100" dirty="0">
                        <a:solidFill>
                          <a:schemeClr val="tx1"/>
                        </a:solidFill>
                        <a:effectLst/>
                        <a:highlight>
                          <a:srgbClr val="FDE9D9"/>
                        </a:highlight>
                        <a:latin typeface="Arial"/>
                        <a:ea typeface="Calibri"/>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DE9D9"/>
                    </a:solidFill>
                  </a:tcPr>
                </a:tc>
                <a:tc>
                  <a:txBody>
                    <a:bodyPr/>
                    <a:lstStyle/>
                    <a:p>
                      <a:r>
                        <a:rPr lang="en-US" sz="1400" b="1" kern="0" dirty="0">
                          <a:solidFill>
                            <a:schemeClr val="tx1"/>
                          </a:solidFill>
                          <a:effectLst/>
                          <a:highlight>
                            <a:srgbClr val="FDE9D9"/>
                          </a:highlight>
                          <a:latin typeface="Arial"/>
                          <a:ea typeface="Arial" panose="020B0604020202020204" pitchFamily="34" charset="0"/>
                          <a:cs typeface="Times New Roman"/>
                        </a:rPr>
                        <a:t>Cons: </a:t>
                      </a:r>
                      <a:endParaRPr lang="en-US" sz="1400" b="1" kern="100" dirty="0">
                        <a:solidFill>
                          <a:schemeClr val="tx1"/>
                        </a:solidFill>
                        <a:effectLst/>
                        <a:highlight>
                          <a:srgbClr val="FDE9D9"/>
                        </a:highlight>
                        <a:latin typeface="Arial"/>
                        <a:ea typeface="Calibri"/>
                        <a:cs typeface="Times New Roman"/>
                      </a:endParaRPr>
                    </a:p>
                    <a:p>
                      <a:endParaRPr lang="en-US" sz="1400" b="1" kern="100" dirty="0">
                        <a:solidFill>
                          <a:schemeClr val="tx1"/>
                        </a:solidFill>
                        <a:effectLst/>
                        <a:highlight>
                          <a:srgbClr val="FDE9D9"/>
                        </a:highlight>
                        <a:latin typeface="Arial"/>
                        <a:ea typeface="Calibri"/>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DE9D9"/>
                    </a:solidFill>
                  </a:tcPr>
                </a:tc>
                <a:extLst>
                  <a:ext uri="{0D108BD9-81ED-4DB2-BD59-A6C34878D82A}">
                    <a16:rowId xmlns:a16="http://schemas.microsoft.com/office/drawing/2014/main" val="3295282344"/>
                  </a:ext>
                </a:extLst>
              </a:tr>
              <a:tr h="0">
                <a:tc>
                  <a:txBody>
                    <a:bodyPr/>
                    <a:lstStyle/>
                    <a:p>
                      <a:pPr marL="342900" lvl="0" indent="-342900">
                        <a:buFont typeface="Arial" panose="020B0604020202020204" pitchFamily="34" charset="0"/>
                        <a:buChar char="•"/>
                      </a:pPr>
                      <a:r>
                        <a:rPr lang="en-US" sz="1400" b="0" kern="0" dirty="0">
                          <a:solidFill>
                            <a:schemeClr val="tx1"/>
                          </a:solidFill>
                          <a:effectLst/>
                          <a:highlight>
                            <a:srgbClr val="FFFFFF"/>
                          </a:highlight>
                          <a:latin typeface="Arial"/>
                          <a:ea typeface="Arial" panose="020B0604020202020204" pitchFamily="34" charset="0"/>
                          <a:cs typeface="Times New Roman"/>
                        </a:rPr>
                        <a:t>Open to everyone who was interested to complete the assessment. </a:t>
                      </a:r>
                      <a:endParaRPr lang="en-US" sz="1400" b="0" kern="100" dirty="0">
                        <a:solidFill>
                          <a:schemeClr val="tx1"/>
                        </a:solidFill>
                        <a:effectLst/>
                        <a:highlight>
                          <a:srgbClr val="FFFFFF"/>
                        </a:highlight>
                        <a:latin typeface="Arial"/>
                        <a:ea typeface="Calibri"/>
                        <a:cs typeface="Times New Roman"/>
                      </a:endParaRPr>
                    </a:p>
                    <a:p>
                      <a:pPr marL="342900" lvl="0" indent="-342900">
                        <a:buFont typeface="Arial" panose="020B0604020202020204" pitchFamily="34" charset="0"/>
                        <a:buChar char="•"/>
                      </a:pPr>
                      <a:r>
                        <a:rPr lang="en-US" sz="1400" b="0" kern="0" dirty="0">
                          <a:solidFill>
                            <a:schemeClr val="tx1"/>
                          </a:solidFill>
                          <a:effectLst/>
                          <a:highlight>
                            <a:srgbClr val="FFFFFF"/>
                          </a:highlight>
                          <a:latin typeface="Arial"/>
                          <a:ea typeface="Arial" panose="020B0604020202020204" pitchFamily="34" charset="0"/>
                          <a:cs typeface="Times New Roman"/>
                        </a:rPr>
                        <a:t>An online assessment would be cheaper and require fewer staff.</a:t>
                      </a:r>
                      <a:endParaRPr lang="en-US" sz="1400" b="0" kern="100" dirty="0">
                        <a:solidFill>
                          <a:schemeClr val="tx1"/>
                        </a:solidFill>
                        <a:effectLst/>
                        <a:highlight>
                          <a:srgbClr val="FFFFFF"/>
                        </a:highlight>
                        <a:latin typeface="Arial"/>
                        <a:ea typeface="Calibri"/>
                        <a:cs typeface="Times New Roman"/>
                      </a:endParaRPr>
                    </a:p>
                    <a:p>
                      <a:pPr marL="342900" lvl="0" indent="-342900">
                        <a:buFont typeface="Arial" panose="020B0604020202020204" pitchFamily="34" charset="0"/>
                        <a:buChar char="•"/>
                      </a:pPr>
                      <a:r>
                        <a:rPr lang="en-US" sz="1400" b="0" kern="0" dirty="0" err="1">
                          <a:solidFill>
                            <a:schemeClr val="tx1"/>
                          </a:solidFill>
                          <a:effectLst/>
                          <a:highlight>
                            <a:srgbClr val="FFFFFF"/>
                          </a:highlight>
                          <a:latin typeface="Arial"/>
                          <a:ea typeface="Arial" panose="020B0604020202020204" pitchFamily="34" charset="0"/>
                          <a:cs typeface="Times New Roman"/>
                        </a:rPr>
                        <a:t>Prioritisation</a:t>
                      </a:r>
                      <a:r>
                        <a:rPr lang="en-US" sz="1400" b="0" kern="0" dirty="0">
                          <a:solidFill>
                            <a:schemeClr val="tx1"/>
                          </a:solidFill>
                          <a:effectLst/>
                          <a:highlight>
                            <a:srgbClr val="FFFFFF"/>
                          </a:highlight>
                          <a:latin typeface="Arial"/>
                          <a:ea typeface="Arial" panose="020B0604020202020204" pitchFamily="34" charset="0"/>
                          <a:cs typeface="Times New Roman"/>
                        </a:rPr>
                        <a:t> of those in greatest clinical need and who need the service most.</a:t>
                      </a:r>
                      <a:endParaRPr lang="en-US" sz="1400" b="0" kern="100" dirty="0">
                        <a:solidFill>
                          <a:schemeClr val="tx1"/>
                        </a:solidFill>
                        <a:effectLst/>
                        <a:highlight>
                          <a:srgbClr val="FFFFFF"/>
                        </a:highlight>
                        <a:latin typeface="Arial"/>
                        <a:ea typeface="Calibri"/>
                        <a:cs typeface="Times New Roman"/>
                      </a:endParaRPr>
                    </a:p>
                    <a:p>
                      <a:pPr marL="342900" lvl="0" indent="-342900">
                        <a:buFont typeface="Arial" panose="020B0604020202020204" pitchFamily="34" charset="0"/>
                        <a:buChar char="•"/>
                      </a:pPr>
                      <a:r>
                        <a:rPr lang="en-US" sz="1400" b="0" kern="0" dirty="0">
                          <a:solidFill>
                            <a:schemeClr val="tx1"/>
                          </a:solidFill>
                          <a:effectLst/>
                          <a:highlight>
                            <a:srgbClr val="FFFFFF"/>
                          </a:highlight>
                          <a:latin typeface="Arial"/>
                          <a:ea typeface="Arial" panose="020B0604020202020204" pitchFamily="34" charset="0"/>
                          <a:cs typeface="Times New Roman"/>
                        </a:rPr>
                        <a:t>Meeting NICE guidelines and improved service quality.</a:t>
                      </a:r>
                      <a:endParaRPr lang="en-US" sz="1400" b="0" kern="100" dirty="0">
                        <a:solidFill>
                          <a:schemeClr val="tx1"/>
                        </a:solidFill>
                        <a:effectLst/>
                        <a:highlight>
                          <a:srgbClr val="FFFFFF"/>
                        </a:highlight>
                        <a:latin typeface="Arial"/>
                        <a:ea typeface="Calibri"/>
                        <a:cs typeface="Times New Roman"/>
                      </a:endParaRPr>
                    </a:p>
                    <a:p>
                      <a:pPr marL="342900" lvl="0" indent="-342900">
                        <a:buFont typeface="Arial" panose="020B0604020202020204" pitchFamily="34" charset="0"/>
                        <a:buChar char="•"/>
                      </a:pPr>
                      <a:r>
                        <a:rPr lang="en-US" sz="1400" b="0" kern="0" dirty="0">
                          <a:solidFill>
                            <a:schemeClr val="tx1"/>
                          </a:solidFill>
                          <a:effectLst/>
                          <a:highlight>
                            <a:srgbClr val="FFFFFF"/>
                          </a:highlight>
                          <a:latin typeface="Arial"/>
                          <a:ea typeface="Arial" panose="020B0604020202020204" pitchFamily="34" charset="0"/>
                          <a:cs typeface="Times New Roman"/>
                        </a:rPr>
                        <a:t>Safer service with those who urgently need help getting it.</a:t>
                      </a:r>
                      <a:endParaRPr lang="en-US" sz="1400" b="0" kern="100" dirty="0">
                        <a:solidFill>
                          <a:schemeClr val="tx1"/>
                        </a:solidFill>
                        <a:effectLst/>
                        <a:highlight>
                          <a:srgbClr val="FFFFFF"/>
                        </a:highlight>
                        <a:latin typeface="Arial"/>
                        <a:ea typeface="Calibri"/>
                        <a:cs typeface="Times New Roman"/>
                      </a:endParaRPr>
                    </a:p>
                    <a:p>
                      <a:pPr marL="342900" lvl="0" indent="-342900">
                        <a:buFont typeface="Arial" panose="020B0604020202020204" pitchFamily="34" charset="0"/>
                        <a:buChar char="•"/>
                      </a:pPr>
                      <a:r>
                        <a:rPr lang="en-US" sz="1400" b="0" kern="0" dirty="0">
                          <a:solidFill>
                            <a:schemeClr val="tx1"/>
                          </a:solidFill>
                          <a:effectLst/>
                          <a:highlight>
                            <a:srgbClr val="FFFFFF"/>
                          </a:highlight>
                          <a:latin typeface="Arial"/>
                          <a:ea typeface="Arial" panose="020B0604020202020204" pitchFamily="34" charset="0"/>
                          <a:cs typeface="Times New Roman"/>
                        </a:rPr>
                        <a:t>Lower waiting times and reduced risks associated with unmanaged demand.</a:t>
                      </a:r>
                      <a:endParaRPr lang="en-US" sz="1400" b="0" kern="100" dirty="0">
                        <a:solidFill>
                          <a:schemeClr val="tx1"/>
                        </a:solidFill>
                        <a:effectLst/>
                        <a:highlight>
                          <a:srgbClr val="FFFFFF"/>
                        </a:highlight>
                        <a:latin typeface="Arial"/>
                        <a:ea typeface="Calibri"/>
                        <a:cs typeface="Times New Roman"/>
                      </a:endParaRPr>
                    </a:p>
                    <a:p>
                      <a:pPr marL="228600"/>
                      <a:endParaRPr lang="en-US" sz="1400" b="0" kern="100" dirty="0">
                        <a:solidFill>
                          <a:schemeClr val="tx1"/>
                        </a:solidFill>
                        <a:effectLst/>
                        <a:highlight>
                          <a:srgbClr val="FFFFFF"/>
                        </a:highlight>
                        <a:latin typeface="Arial"/>
                        <a:ea typeface="Calibri"/>
                        <a:cs typeface="Times New Roman"/>
                      </a:endParaRPr>
                    </a:p>
                    <a:p>
                      <a:pPr marL="228600"/>
                      <a:endParaRPr lang="en-US" sz="1400" b="0" kern="100" dirty="0">
                        <a:solidFill>
                          <a:schemeClr val="tx1"/>
                        </a:solidFill>
                        <a:effectLst/>
                        <a:highlight>
                          <a:srgbClr val="FFFFFF"/>
                        </a:highlight>
                        <a:latin typeface="Arial"/>
                        <a:ea typeface="Calibri"/>
                        <a:cs typeface="Times New Roman"/>
                      </a:endParaRPr>
                    </a:p>
                    <a:p>
                      <a:endParaRPr lang="en-US" sz="1400" b="0" kern="100" dirty="0">
                        <a:solidFill>
                          <a:schemeClr val="tx1"/>
                        </a:solidFill>
                        <a:effectLst/>
                        <a:highlight>
                          <a:srgbClr val="FFFFFF"/>
                        </a:highlight>
                        <a:latin typeface="Arial"/>
                        <a:ea typeface="Calibri"/>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marL="342900" lvl="0" indent="-342900">
                        <a:buFont typeface="Arial" panose="020B0604020202020204" pitchFamily="34" charset="0"/>
                        <a:buChar char="•"/>
                      </a:pPr>
                      <a:r>
                        <a:rPr lang="en-US" sz="1400" b="0" kern="0" dirty="0">
                          <a:solidFill>
                            <a:schemeClr val="tx1"/>
                          </a:solidFill>
                          <a:effectLst/>
                          <a:highlight>
                            <a:srgbClr val="FFFFFF"/>
                          </a:highlight>
                          <a:latin typeface="Arial"/>
                          <a:ea typeface="Arial" panose="020B0604020202020204" pitchFamily="34" charset="0"/>
                          <a:cs typeface="Times New Roman"/>
                        </a:rPr>
                        <a:t>This option removes the person-</a:t>
                      </a:r>
                      <a:r>
                        <a:rPr lang="en-US" sz="1400" b="0" kern="0" dirty="0" err="1">
                          <a:solidFill>
                            <a:schemeClr val="tx1"/>
                          </a:solidFill>
                          <a:effectLst/>
                          <a:highlight>
                            <a:srgbClr val="FFFFFF"/>
                          </a:highlight>
                          <a:latin typeface="Arial"/>
                          <a:ea typeface="Arial" panose="020B0604020202020204" pitchFamily="34" charset="0"/>
                          <a:cs typeface="Times New Roman"/>
                        </a:rPr>
                        <a:t>centred</a:t>
                      </a:r>
                      <a:r>
                        <a:rPr lang="en-US" sz="1400" b="0" kern="0" dirty="0">
                          <a:solidFill>
                            <a:schemeClr val="tx1"/>
                          </a:solidFill>
                          <a:effectLst/>
                          <a:highlight>
                            <a:srgbClr val="FFFFFF"/>
                          </a:highlight>
                          <a:latin typeface="Arial"/>
                          <a:ea typeface="Arial" panose="020B0604020202020204" pitchFamily="34" charset="0"/>
                          <a:cs typeface="Times New Roman"/>
                        </a:rPr>
                        <a:t> approach with a medical professional and may allow people who urgently need help to slip through the gaps due to the fixed nature of an online assessment.</a:t>
                      </a:r>
                      <a:endParaRPr lang="en-US" sz="1400" b="0" kern="100" dirty="0">
                        <a:solidFill>
                          <a:schemeClr val="tx1"/>
                        </a:solidFill>
                        <a:effectLst/>
                        <a:highlight>
                          <a:srgbClr val="FFFFFF"/>
                        </a:highlight>
                        <a:latin typeface="Arial"/>
                        <a:ea typeface="Calibri"/>
                        <a:cs typeface="Times New Roman"/>
                      </a:endParaRPr>
                    </a:p>
                    <a:p>
                      <a:pPr marL="342900" lvl="0" indent="-342900">
                        <a:buFont typeface="Arial" panose="020B0604020202020204" pitchFamily="34" charset="0"/>
                        <a:buChar char="•"/>
                      </a:pPr>
                      <a:r>
                        <a:rPr lang="en-US" sz="1400" b="0" kern="0" dirty="0">
                          <a:solidFill>
                            <a:schemeClr val="tx1"/>
                          </a:solidFill>
                          <a:effectLst/>
                          <a:highlight>
                            <a:srgbClr val="FFFFFF"/>
                          </a:highlight>
                          <a:latin typeface="Arial"/>
                          <a:ea typeface="Arial" panose="020B0604020202020204" pitchFamily="34" charset="0"/>
                          <a:cs typeface="Times New Roman"/>
                        </a:rPr>
                        <a:t>It may increase the number of people being assessed due to ease and speed of getting an online assessment. </a:t>
                      </a:r>
                      <a:endParaRPr lang="en-US" sz="1400" b="0" kern="100" dirty="0">
                        <a:solidFill>
                          <a:schemeClr val="tx1"/>
                        </a:solidFill>
                        <a:effectLst/>
                        <a:highlight>
                          <a:srgbClr val="FFFFFF"/>
                        </a:highlight>
                        <a:latin typeface="Arial"/>
                        <a:ea typeface="Calibri"/>
                        <a:cs typeface="Times New Roman"/>
                      </a:endParaRPr>
                    </a:p>
                    <a:p>
                      <a:pPr marL="342900" lvl="0" indent="-342900">
                        <a:buFont typeface="Arial" panose="020B0604020202020204" pitchFamily="34" charset="0"/>
                        <a:buChar char="•"/>
                      </a:pPr>
                      <a:r>
                        <a:rPr lang="en-US" sz="1400" b="0" kern="0" dirty="0">
                          <a:solidFill>
                            <a:schemeClr val="tx1"/>
                          </a:solidFill>
                          <a:effectLst/>
                          <a:highlight>
                            <a:srgbClr val="FFFFFF"/>
                          </a:highlight>
                          <a:latin typeface="Arial"/>
                          <a:ea typeface="Arial" panose="020B0604020202020204" pitchFamily="34" charset="0"/>
                          <a:cs typeface="Times New Roman"/>
                        </a:rPr>
                        <a:t>This process would take some time to achieve.</a:t>
                      </a:r>
                      <a:endParaRPr lang="en-US" sz="1400" b="0" kern="100" dirty="0">
                        <a:solidFill>
                          <a:schemeClr val="tx1"/>
                        </a:solidFill>
                        <a:effectLst/>
                        <a:highlight>
                          <a:srgbClr val="FFFFFF"/>
                        </a:highlight>
                        <a:latin typeface="Arial"/>
                        <a:ea typeface="Calibri"/>
                        <a:cs typeface="Times New Roman"/>
                      </a:endParaRPr>
                    </a:p>
                    <a:p>
                      <a:pPr marL="342900" lvl="0" indent="-342900">
                        <a:spcAft>
                          <a:spcPts val="140"/>
                        </a:spcAft>
                        <a:buFont typeface="Arial" panose="020B0604020202020204" pitchFamily="34" charset="0"/>
                        <a:buChar char="•"/>
                      </a:pPr>
                      <a:r>
                        <a:rPr lang="en-US" sz="1400" b="0" kern="0" dirty="0">
                          <a:solidFill>
                            <a:schemeClr val="tx1"/>
                          </a:solidFill>
                          <a:effectLst/>
                          <a:highlight>
                            <a:srgbClr val="FFFFFF"/>
                          </a:highlight>
                          <a:latin typeface="Arial"/>
                          <a:ea typeface="Arial" panose="020B0604020202020204" pitchFamily="34" charset="0"/>
                          <a:cs typeface="Times New Roman"/>
                        </a:rPr>
                        <a:t>The threshold will reduce the number of people who go forward for a potential diagnosis.</a:t>
                      </a:r>
                      <a:endParaRPr lang="en-US" sz="1400" b="0" kern="100" dirty="0">
                        <a:solidFill>
                          <a:schemeClr val="tx1"/>
                        </a:solidFill>
                        <a:effectLst/>
                        <a:highlight>
                          <a:srgbClr val="FFFFFF"/>
                        </a:highlight>
                        <a:latin typeface="Arial"/>
                        <a:ea typeface="Calibri"/>
                        <a:cs typeface="Times New Roman"/>
                      </a:endParaRPr>
                    </a:p>
                    <a:p>
                      <a:pPr marL="342900" lvl="0" indent="-342900">
                        <a:buFont typeface="Arial" panose="020B0604020202020204" pitchFamily="34" charset="0"/>
                        <a:buChar char="•"/>
                      </a:pPr>
                      <a:r>
                        <a:rPr lang="en-US" sz="1400" b="0" kern="0" dirty="0">
                          <a:solidFill>
                            <a:schemeClr val="tx1"/>
                          </a:solidFill>
                          <a:effectLst/>
                          <a:highlight>
                            <a:srgbClr val="FFFFFF"/>
                          </a:highlight>
                          <a:latin typeface="Arial"/>
                          <a:ea typeface="Arial" panose="020B0604020202020204" pitchFamily="34" charset="0"/>
                          <a:cs typeface="Times New Roman"/>
                        </a:rPr>
                        <a:t>No support provided for the 70-80% of patients who don’t meet the threshold.</a:t>
                      </a:r>
                      <a:endParaRPr lang="en-US" sz="1400" b="0" kern="100" dirty="0">
                        <a:solidFill>
                          <a:schemeClr val="tx1"/>
                        </a:solidFill>
                        <a:effectLst/>
                        <a:highlight>
                          <a:srgbClr val="FFFFFF"/>
                        </a:highlight>
                        <a:latin typeface="Arial"/>
                        <a:ea typeface="Calibri"/>
                        <a:cs typeface="Times New Roman"/>
                      </a:endParaRPr>
                    </a:p>
                    <a:p>
                      <a:pPr marL="342900" lvl="0" indent="-342900">
                        <a:buFont typeface="Arial" panose="020B0604020202020204" pitchFamily="34" charset="0"/>
                        <a:buChar char="•"/>
                      </a:pPr>
                      <a:r>
                        <a:rPr lang="en-US" sz="1400" b="0" kern="0" dirty="0">
                          <a:solidFill>
                            <a:schemeClr val="tx1"/>
                          </a:solidFill>
                          <a:effectLst/>
                          <a:highlight>
                            <a:srgbClr val="FFFFFF"/>
                          </a:highlight>
                          <a:latin typeface="Arial"/>
                          <a:ea typeface="Arial" panose="020B0604020202020204" pitchFamily="34" charset="0"/>
                          <a:cs typeface="Times New Roman"/>
                        </a:rPr>
                        <a:t>Some people who do not meet the threshold following triage may go on to use a private service.</a:t>
                      </a:r>
                      <a:endParaRPr lang="en-US" sz="1400" b="0" kern="100" dirty="0">
                        <a:solidFill>
                          <a:schemeClr val="tx1"/>
                        </a:solidFill>
                        <a:effectLst/>
                        <a:highlight>
                          <a:srgbClr val="FFFFFF"/>
                        </a:highlight>
                        <a:latin typeface="Arial"/>
                        <a:ea typeface="Calibri"/>
                        <a:cs typeface="Times New Roman"/>
                      </a:endParaRPr>
                    </a:p>
                    <a:p>
                      <a:pPr marL="342900" lvl="0" indent="-342900">
                        <a:buFont typeface="Arial" panose="020B0604020202020204" pitchFamily="34" charset="0"/>
                        <a:buChar char="•"/>
                      </a:pPr>
                      <a:r>
                        <a:rPr lang="en-US" sz="1400" b="0" kern="0" dirty="0">
                          <a:solidFill>
                            <a:schemeClr val="tx1"/>
                          </a:solidFill>
                          <a:effectLst/>
                          <a:highlight>
                            <a:srgbClr val="FFFFFF"/>
                          </a:highlight>
                          <a:latin typeface="Arial"/>
                          <a:ea typeface="Arial" panose="020B0604020202020204" pitchFamily="34" charset="0"/>
                          <a:cs typeface="Times New Roman"/>
                        </a:rPr>
                        <a:t>Potential media scrutiny and controversy.</a:t>
                      </a:r>
                      <a:endParaRPr lang="en-US" sz="1400" b="0" kern="100" dirty="0">
                        <a:solidFill>
                          <a:schemeClr val="tx1"/>
                        </a:solidFill>
                        <a:effectLst/>
                        <a:highlight>
                          <a:srgbClr val="FFFFFF"/>
                        </a:highlight>
                        <a:latin typeface="Arial"/>
                        <a:ea typeface="Calibri"/>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extLst>
                  <a:ext uri="{0D108BD9-81ED-4DB2-BD59-A6C34878D82A}">
                    <a16:rowId xmlns:a16="http://schemas.microsoft.com/office/drawing/2014/main" val="1590979246"/>
                  </a:ext>
                </a:extLst>
              </a:tr>
            </a:tbl>
          </a:graphicData>
        </a:graphic>
      </p:graphicFrame>
    </p:spTree>
    <p:extLst>
      <p:ext uri="{BB962C8B-B14F-4D97-AF65-F5344CB8AC3E}">
        <p14:creationId xmlns:p14="http://schemas.microsoft.com/office/powerpoint/2010/main" val="3911924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we="http://schemas.microsoft.com/office/webextensions/webextension/2010/11" xmlns:pca="http://schemas.microsoft.com/office/powerpoint/2013/contentapp" Requires="we pca">
          <p:graphicFrame>
            <p:nvGraphicFramePr>
              <p:cNvPr id="6" name="Content Placeholder 5" title="Mentimeter - Interactive Presentations">
                <a:extLst>
                  <a:ext uri="{FF2B5EF4-FFF2-40B4-BE49-F238E27FC236}">
                    <a16:creationId xmlns:a16="http://schemas.microsoft.com/office/drawing/2014/main" id="{8F94AAAF-FC72-2D28-6925-CAFE637191D1}"/>
                  </a:ext>
                </a:extLst>
              </p:cNvPr>
              <p:cNvGraphicFramePr>
                <a:graphicFrameLocks noGrp="1"/>
              </p:cNvGraphicFramePr>
              <p:nvPr>
                <p:ph idx="1"/>
                <p:extLst>
                  <p:ext uri="{D42A27DB-BD31-4B8C-83A1-F6EECF244321}">
                    <p14:modId xmlns:p14="http://schemas.microsoft.com/office/powerpoint/2010/main" val="68527450"/>
                  </p:ext>
                </p:extLst>
              </p:nvPr>
            </p:nvGraphicFramePr>
            <p:xfrm>
              <a:off x="1" y="0"/>
              <a:ext cx="12192000" cy="64008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6" name="Content Placeholder 5" title="Mentimeter - Interactive Presentations">
                <a:extLst>
                  <a:ext uri="{FF2B5EF4-FFF2-40B4-BE49-F238E27FC236}">
                    <a16:creationId xmlns:a16="http://schemas.microsoft.com/office/drawing/2014/main" id="{8F94AAAF-FC72-2D28-6925-CAFE637191D1}"/>
                  </a:ext>
                </a:extLst>
              </p:cNvPr>
              <p:cNvPicPr>
                <a:picLocks noGrp="1" noRot="1" noChangeAspect="1" noMove="1" noResize="1" noEditPoints="1" noAdjustHandles="1" noChangeArrowheads="1" noChangeShapeType="1"/>
              </p:cNvPicPr>
              <p:nvPr/>
            </p:nvPicPr>
            <p:blipFill>
              <a:blip r:embed="rId3"/>
              <a:stretch>
                <a:fillRect/>
              </a:stretch>
            </p:blipFill>
            <p:spPr>
              <a:xfrm>
                <a:off x="1" y="0"/>
                <a:ext cx="12192000" cy="6400800"/>
              </a:xfrm>
              <a:prstGeom prst="rect">
                <a:avLst/>
              </a:prstGeom>
            </p:spPr>
          </p:pic>
        </mc:Fallback>
      </mc:AlternateContent>
    </p:spTree>
    <p:extLst>
      <p:ext uri="{BB962C8B-B14F-4D97-AF65-F5344CB8AC3E}">
        <p14:creationId xmlns:p14="http://schemas.microsoft.com/office/powerpoint/2010/main" val="1447930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0DBC38-342F-A330-90F1-96A3343C5815}"/>
              </a:ext>
            </a:extLst>
          </p:cNvPr>
          <p:cNvSpPr>
            <a:spLocks noGrp="1"/>
          </p:cNvSpPr>
          <p:nvPr>
            <p:ph type="title"/>
          </p:nvPr>
        </p:nvSpPr>
        <p:spPr>
          <a:xfrm>
            <a:off x="563671" y="1194955"/>
            <a:ext cx="8636085" cy="519545"/>
          </a:xfrm>
        </p:spPr>
        <p:txBody>
          <a:bodyPr>
            <a:normAutofit fontScale="90000"/>
          </a:bodyPr>
          <a:lstStyle/>
          <a:p>
            <a:r>
              <a:rPr lang="en-GB" sz="2700" dirty="0">
                <a:latin typeface="Arial"/>
                <a:cs typeface="Arial"/>
              </a:rPr>
              <a:t>Option 6: </a:t>
            </a:r>
            <a:r>
              <a:rPr lang="en-GB" sz="2700" b="1" dirty="0">
                <a:latin typeface="Arial"/>
                <a:cs typeface="Arial"/>
              </a:rPr>
              <a:t>Online triage with wider support offer: </a:t>
            </a:r>
            <a:r>
              <a:rPr lang="en-GB" sz="2400" dirty="0">
                <a:latin typeface="Arial"/>
                <a:cs typeface="Arial"/>
              </a:rPr>
              <a:t>Introduce a clinical threshold for patients to access the service, with patients using an online assessment tool which they do by themselves. Patients who don’t meet the threshold will get offered support to manage symptoms. Patients who meet the threshold will go forward for diagnosis.</a:t>
            </a:r>
            <a:br>
              <a:rPr lang="en-GB" sz="2700" b="1" dirty="0">
                <a:latin typeface="Arial"/>
                <a:cs typeface="Arial"/>
              </a:rPr>
            </a:br>
            <a:endParaRPr lang="en-GB" sz="2700"/>
          </a:p>
          <a:p>
            <a:endParaRPr lang="en-GB" dirty="0"/>
          </a:p>
        </p:txBody>
      </p:sp>
      <p:graphicFrame>
        <p:nvGraphicFramePr>
          <p:cNvPr id="7" name="Table 6">
            <a:extLst>
              <a:ext uri="{FF2B5EF4-FFF2-40B4-BE49-F238E27FC236}">
                <a16:creationId xmlns:a16="http://schemas.microsoft.com/office/drawing/2014/main" id="{289BF2D1-74E2-4985-3CE9-FC06C31A565A}"/>
              </a:ext>
            </a:extLst>
          </p:cNvPr>
          <p:cNvGraphicFramePr>
            <a:graphicFrameLocks noGrp="1"/>
          </p:cNvGraphicFramePr>
          <p:nvPr/>
        </p:nvGraphicFramePr>
        <p:xfrm>
          <a:off x="563671" y="2117426"/>
          <a:ext cx="11090860" cy="4493260"/>
        </p:xfrm>
        <a:graphic>
          <a:graphicData uri="http://schemas.openxmlformats.org/drawingml/2006/table">
            <a:tbl>
              <a:tblPr firstRow="1" firstCol="1" bandRow="1">
                <a:tableStyleId>{5C22544A-7EE6-4342-B048-85BDC9FD1C3A}</a:tableStyleId>
              </a:tblPr>
              <a:tblGrid>
                <a:gridCol w="5545430">
                  <a:extLst>
                    <a:ext uri="{9D8B030D-6E8A-4147-A177-3AD203B41FA5}">
                      <a16:colId xmlns:a16="http://schemas.microsoft.com/office/drawing/2014/main" val="11439981"/>
                    </a:ext>
                  </a:extLst>
                </a:gridCol>
                <a:gridCol w="5545430">
                  <a:extLst>
                    <a:ext uri="{9D8B030D-6E8A-4147-A177-3AD203B41FA5}">
                      <a16:colId xmlns:a16="http://schemas.microsoft.com/office/drawing/2014/main" val="3275927366"/>
                    </a:ext>
                  </a:extLst>
                </a:gridCol>
              </a:tblGrid>
              <a:tr h="0">
                <a:tc gridSpan="2">
                  <a:txBody>
                    <a:bodyPr/>
                    <a:lstStyle/>
                    <a:p>
                      <a:endParaRPr lang="en-US" sz="1400" b="0" dirty="0">
                        <a:solidFill>
                          <a:schemeClr val="tx1"/>
                        </a:solidFill>
                        <a:effectLst/>
                        <a:latin typeface="Arial" panose="020B0604020202020204" pitchFamily="34" charset="0"/>
                        <a:cs typeface="Arial" panose="020B0604020202020204" pitchFamily="34" charset="0"/>
                      </a:endParaRPr>
                    </a:p>
                    <a:p>
                      <a:r>
                        <a:rPr lang="en-US" sz="1400" b="0" kern="0" dirty="0">
                          <a:solidFill>
                            <a:schemeClr val="tx1"/>
                          </a:solidFill>
                          <a:effectLst/>
                          <a:latin typeface="Arial" panose="020B0604020202020204" pitchFamily="34" charset="0"/>
                          <a:ea typeface="Arial" panose="020B0604020202020204" pitchFamily="34" charset="0"/>
                          <a:cs typeface="Arial" panose="020B0604020202020204" pitchFamily="34" charset="0"/>
                        </a:rPr>
                        <a:t>This option is very similar to option 5.  However, in this option, the people who do not meet the threshold of the online assessment would be offered a more general offer of support to help with the management of any symptoms, including self-help tools (like option 3).  </a:t>
                      </a:r>
                      <a:endParaRPr lang="en-US" sz="1400" b="0">
                        <a:solidFill>
                          <a:schemeClr val="tx1"/>
                        </a:solidFill>
                        <a:effectLst/>
                        <a:latin typeface="Arial" panose="020B0604020202020204" pitchFamily="34" charset="0"/>
                        <a:cs typeface="Arial" panose="020B0604020202020204" pitchFamily="34" charset="0"/>
                      </a:endParaRPr>
                    </a:p>
                    <a:p>
                      <a:endParaRPr lang="en-US" sz="1400" b="0" dirty="0">
                        <a:solidFill>
                          <a:schemeClr val="tx1"/>
                        </a:solidFill>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109401970"/>
                  </a:ext>
                </a:extLst>
              </a:tr>
              <a:tr h="0">
                <a:tc>
                  <a:txBody>
                    <a:bodyPr/>
                    <a:lstStyle/>
                    <a:p>
                      <a:r>
                        <a:rPr lang="en-US" sz="1400" b="1" kern="0" dirty="0">
                          <a:solidFill>
                            <a:schemeClr val="tx1"/>
                          </a:solidFill>
                          <a:effectLst/>
                          <a:highlight>
                            <a:srgbClr val="FDE9D9"/>
                          </a:highlight>
                          <a:latin typeface="Arial" panose="020B0604020202020204" pitchFamily="34" charset="0"/>
                          <a:ea typeface="Arial" panose="020B0604020202020204" pitchFamily="34" charset="0"/>
                          <a:cs typeface="Arial" panose="020B0604020202020204" pitchFamily="34" charset="0"/>
                        </a:rPr>
                        <a:t>Pros: </a:t>
                      </a:r>
                      <a:endParaRPr lang="en-US" sz="1400" b="1">
                        <a:solidFill>
                          <a:schemeClr val="tx1"/>
                        </a:solidFill>
                        <a:effectLst/>
                        <a:highlight>
                          <a:srgbClr val="FDE9D9"/>
                        </a:highlight>
                        <a:latin typeface="Arial" panose="020B0604020202020204" pitchFamily="34" charset="0"/>
                        <a:cs typeface="Arial" panose="020B0604020202020204" pitchFamily="34" charset="0"/>
                      </a:endParaRPr>
                    </a:p>
                    <a:p>
                      <a:pPr>
                        <a:spcAft>
                          <a:spcPts val="150"/>
                        </a:spcAft>
                      </a:pPr>
                      <a:endParaRPr lang="en-US" sz="1400" b="1" dirty="0">
                        <a:solidFill>
                          <a:schemeClr val="tx1"/>
                        </a:solidFill>
                        <a:effectLst/>
                        <a:highlight>
                          <a:srgbClr val="FDE9D9"/>
                        </a:highligh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DE9D9"/>
                    </a:solidFill>
                  </a:tcPr>
                </a:tc>
                <a:tc>
                  <a:txBody>
                    <a:bodyPr/>
                    <a:lstStyle/>
                    <a:p>
                      <a:r>
                        <a:rPr lang="en-US" sz="1400" b="1" kern="0" dirty="0">
                          <a:solidFill>
                            <a:schemeClr val="tx1"/>
                          </a:solidFill>
                          <a:effectLst/>
                          <a:highlight>
                            <a:srgbClr val="FDE9D9"/>
                          </a:highlight>
                          <a:latin typeface="Arial" panose="020B0604020202020204" pitchFamily="34" charset="0"/>
                          <a:ea typeface="Arial" panose="020B0604020202020204" pitchFamily="34" charset="0"/>
                          <a:cs typeface="Arial" panose="020B0604020202020204" pitchFamily="34" charset="0"/>
                        </a:rPr>
                        <a:t>Cons: </a:t>
                      </a:r>
                      <a:endParaRPr lang="en-US" sz="1400" b="1" dirty="0">
                        <a:solidFill>
                          <a:schemeClr val="tx1"/>
                        </a:solidFill>
                        <a:effectLst/>
                        <a:highlight>
                          <a:srgbClr val="FDE9D9"/>
                        </a:highlight>
                        <a:latin typeface="Arial" panose="020B0604020202020204" pitchFamily="34" charset="0"/>
                        <a:cs typeface="Arial" panose="020B0604020202020204" pitchFamily="34" charset="0"/>
                      </a:endParaRPr>
                    </a:p>
                    <a:p>
                      <a:endParaRPr lang="en-US" sz="1400" b="1" dirty="0">
                        <a:solidFill>
                          <a:schemeClr val="tx1"/>
                        </a:solidFill>
                        <a:effectLst/>
                        <a:highlight>
                          <a:srgbClr val="FDE9D9"/>
                        </a:highligh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DE9D9"/>
                    </a:solidFill>
                  </a:tcPr>
                </a:tc>
                <a:extLst>
                  <a:ext uri="{0D108BD9-81ED-4DB2-BD59-A6C34878D82A}">
                    <a16:rowId xmlns:a16="http://schemas.microsoft.com/office/drawing/2014/main" val="2372879666"/>
                  </a:ext>
                </a:extLst>
              </a:tr>
              <a:tr h="0">
                <a:tc>
                  <a:txBody>
                    <a:bodyPr/>
                    <a:lstStyle/>
                    <a:p>
                      <a:pPr marL="342900" lvl="0" indent="-342900">
                        <a:buFont typeface="Arial"/>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Open to everyone who was interested to complete the assessment. </a:t>
                      </a:r>
                      <a:endParaRPr lang="en-US" sz="1400" b="0" dirty="0">
                        <a:solidFill>
                          <a:schemeClr val="tx1"/>
                        </a:solidFill>
                        <a:effectLst/>
                        <a:highlight>
                          <a:srgbClr val="FFFFFF"/>
                        </a:highlight>
                        <a:latin typeface="Arial" panose="020B0604020202020204" pitchFamily="34" charset="0"/>
                        <a:cs typeface="Arial" panose="020B0604020202020204" pitchFamily="34" charset="0"/>
                      </a:endParaRPr>
                    </a:p>
                    <a:p>
                      <a:pPr marL="342900" lvl="0" indent="-342900">
                        <a:buFont typeface="Arial"/>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An online assessment would be cheaper and require fewer staff.</a:t>
                      </a:r>
                      <a:endParaRPr lang="en-US" sz="1400" b="0" dirty="0">
                        <a:solidFill>
                          <a:schemeClr val="tx1"/>
                        </a:solidFill>
                        <a:effectLst/>
                        <a:highlight>
                          <a:srgbClr val="FFFFFF"/>
                        </a:highlight>
                        <a:latin typeface="Arial" panose="020B0604020202020204" pitchFamily="34" charset="0"/>
                        <a:cs typeface="Arial" panose="020B0604020202020204" pitchFamily="34" charset="0"/>
                      </a:endParaRPr>
                    </a:p>
                    <a:p>
                      <a:pPr marL="342900" lvl="0" indent="-342900">
                        <a:buFont typeface="Arial"/>
                        <a:buChar char="•"/>
                      </a:pPr>
                      <a:r>
                        <a:rPr lang="en-US" sz="1400" b="0" kern="0" dirty="0" err="1">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Prioritisation</a:t>
                      </a: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 of those in greatest clinical need and who need the service most.</a:t>
                      </a:r>
                      <a:endParaRPr lang="en-US" sz="1400" b="0" dirty="0">
                        <a:solidFill>
                          <a:schemeClr val="tx1"/>
                        </a:solidFill>
                        <a:effectLst/>
                        <a:highlight>
                          <a:srgbClr val="FFFFFF"/>
                        </a:highlight>
                        <a:latin typeface="Arial" panose="020B0604020202020204" pitchFamily="34" charset="0"/>
                        <a:cs typeface="Arial" panose="020B0604020202020204" pitchFamily="34" charset="0"/>
                      </a:endParaRPr>
                    </a:p>
                    <a:p>
                      <a:pPr marL="342900" lvl="0" indent="-342900">
                        <a:buFont typeface="Arial"/>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Meeting NICE guidelines and improved service quality.</a:t>
                      </a:r>
                      <a:endParaRPr lang="en-US" sz="1400" b="0" dirty="0">
                        <a:solidFill>
                          <a:schemeClr val="tx1"/>
                        </a:solidFill>
                        <a:effectLst/>
                        <a:highlight>
                          <a:srgbClr val="FFFFFF"/>
                        </a:highlight>
                        <a:latin typeface="Arial" panose="020B0604020202020204" pitchFamily="34" charset="0"/>
                        <a:cs typeface="Arial" panose="020B0604020202020204" pitchFamily="34" charset="0"/>
                      </a:endParaRPr>
                    </a:p>
                    <a:p>
                      <a:pPr marL="342900" lvl="0" indent="-342900">
                        <a:buFont typeface="Arial"/>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Support offered to everyone.</a:t>
                      </a:r>
                      <a:endParaRPr lang="en-US" sz="1400" b="0" dirty="0">
                        <a:solidFill>
                          <a:schemeClr val="tx1"/>
                        </a:solidFill>
                        <a:effectLst/>
                        <a:highlight>
                          <a:srgbClr val="FFFFFF"/>
                        </a:highlight>
                        <a:latin typeface="Arial" panose="020B0604020202020204" pitchFamily="34" charset="0"/>
                        <a:cs typeface="Arial" panose="020B0604020202020204" pitchFamily="34" charset="0"/>
                      </a:endParaRPr>
                    </a:p>
                    <a:p>
                      <a:pPr marL="342900" lvl="0" indent="-342900">
                        <a:buFont typeface="Arial"/>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Safer service with those who urgently need help getting it.</a:t>
                      </a:r>
                      <a:endParaRPr lang="en-US" sz="1400" b="0" dirty="0">
                        <a:solidFill>
                          <a:schemeClr val="tx1"/>
                        </a:solidFill>
                        <a:effectLst/>
                        <a:highlight>
                          <a:srgbClr val="FFFFFF"/>
                        </a:highlight>
                        <a:latin typeface="Arial" panose="020B0604020202020204" pitchFamily="34" charset="0"/>
                        <a:cs typeface="Arial" panose="020B0604020202020204" pitchFamily="34" charset="0"/>
                      </a:endParaRPr>
                    </a:p>
                    <a:p>
                      <a:pPr marL="342900" lvl="0" indent="-342900">
                        <a:buFont typeface="Arial"/>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Lower waiting times and reduced risks associated with unmanaged demand.</a:t>
                      </a:r>
                      <a:endParaRPr lang="en-US" sz="1400" b="0" dirty="0">
                        <a:solidFill>
                          <a:schemeClr val="tx1"/>
                        </a:solidFill>
                        <a:effectLst/>
                        <a:highlight>
                          <a:srgbClr val="FFFFFF"/>
                        </a:highlight>
                        <a:latin typeface="Arial" panose="020B0604020202020204" pitchFamily="34" charset="0"/>
                        <a:cs typeface="Arial" panose="020B0604020202020204" pitchFamily="34" charset="0"/>
                      </a:endParaRPr>
                    </a:p>
                    <a:p>
                      <a:pPr marL="228600"/>
                      <a:endParaRPr lang="en-US" sz="1400" b="0" dirty="0">
                        <a:solidFill>
                          <a:schemeClr val="tx1"/>
                        </a:solidFill>
                        <a:effectLst/>
                        <a:highlight>
                          <a:srgbClr val="FFFFFF"/>
                        </a:highlight>
                        <a:latin typeface="Arial" panose="020B0604020202020204" pitchFamily="34" charset="0"/>
                        <a:cs typeface="Arial" panose="020B0604020202020204" pitchFamily="34" charset="0"/>
                      </a:endParaRPr>
                    </a:p>
                    <a:p>
                      <a:pPr marL="228600"/>
                      <a:endParaRPr lang="en-US" sz="1400" b="0" dirty="0">
                        <a:solidFill>
                          <a:schemeClr val="tx1"/>
                        </a:solidFill>
                        <a:effectLst/>
                        <a:highlight>
                          <a:srgbClr val="FFFFFF"/>
                        </a:highlight>
                        <a:latin typeface="Arial" panose="020B0604020202020204" pitchFamily="34" charset="0"/>
                        <a:cs typeface="Arial" panose="020B0604020202020204" pitchFamily="34" charset="0"/>
                      </a:endParaRPr>
                    </a:p>
                    <a:p>
                      <a:endParaRPr lang="en-US" sz="1400" b="0" dirty="0">
                        <a:solidFill>
                          <a:schemeClr val="tx1"/>
                        </a:solidFill>
                        <a:effectLst/>
                        <a:highlight>
                          <a:srgbClr val="FFFFFF"/>
                        </a:highligh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marL="342900" lvl="0" indent="-342900">
                        <a:buFont typeface="Arial"/>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This option removes the person-</a:t>
                      </a:r>
                      <a:r>
                        <a:rPr lang="en-US" sz="1400" b="0" kern="0" dirty="0" err="1">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centred</a:t>
                      </a: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 approach with a medical professional and may allow people who urgently need help to slip through the gaps due to the fixed nature of an online assessment.</a:t>
                      </a:r>
                      <a:endParaRPr lang="en-US" sz="1400" b="0" dirty="0">
                        <a:solidFill>
                          <a:schemeClr val="tx1"/>
                        </a:solidFill>
                        <a:effectLst/>
                        <a:highlight>
                          <a:srgbClr val="FFFFFF"/>
                        </a:highlight>
                        <a:latin typeface="Arial" panose="020B0604020202020204" pitchFamily="34" charset="0"/>
                        <a:cs typeface="Arial" panose="020B0604020202020204" pitchFamily="34" charset="0"/>
                      </a:endParaRPr>
                    </a:p>
                    <a:p>
                      <a:pPr marL="342900" lvl="0" indent="-342900">
                        <a:buFont typeface="Arial"/>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It may increase the number of people being assessed due to ease and speed of getting an online assessment. </a:t>
                      </a:r>
                      <a:endParaRPr lang="en-US" sz="1400" b="0" dirty="0">
                        <a:solidFill>
                          <a:schemeClr val="tx1"/>
                        </a:solidFill>
                        <a:effectLst/>
                        <a:highlight>
                          <a:srgbClr val="FFFFFF"/>
                        </a:highlight>
                        <a:latin typeface="Arial" panose="020B0604020202020204" pitchFamily="34" charset="0"/>
                        <a:cs typeface="Arial" panose="020B0604020202020204" pitchFamily="34" charset="0"/>
                      </a:endParaRPr>
                    </a:p>
                    <a:p>
                      <a:pPr marL="342900" lvl="0" indent="-342900">
                        <a:buFont typeface="Arial"/>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This process would take some time to achieve.</a:t>
                      </a:r>
                      <a:endParaRPr lang="en-US" sz="1400" b="0" dirty="0">
                        <a:solidFill>
                          <a:schemeClr val="tx1"/>
                        </a:solidFill>
                        <a:effectLst/>
                        <a:highlight>
                          <a:srgbClr val="FFFFFF"/>
                        </a:highlight>
                        <a:latin typeface="Arial" panose="020B0604020202020204" pitchFamily="34" charset="0"/>
                        <a:cs typeface="Arial" panose="020B0604020202020204" pitchFamily="34" charset="0"/>
                      </a:endParaRPr>
                    </a:p>
                    <a:p>
                      <a:pPr marL="342900" lvl="0" indent="-342900">
                        <a:buFont typeface="Arial"/>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The threshold will reduce the number of people who go forward for a potential diagnosis.</a:t>
                      </a:r>
                      <a:endParaRPr lang="en-US" sz="1400" b="0" dirty="0">
                        <a:solidFill>
                          <a:schemeClr val="tx1"/>
                        </a:solidFill>
                        <a:effectLst/>
                        <a:highlight>
                          <a:srgbClr val="FFFFFF"/>
                        </a:highlight>
                        <a:latin typeface="Arial" panose="020B0604020202020204" pitchFamily="34" charset="0"/>
                        <a:cs typeface="Arial" panose="020B0604020202020204" pitchFamily="34" charset="0"/>
                      </a:endParaRPr>
                    </a:p>
                    <a:p>
                      <a:pPr marL="342900" lvl="0" indent="-342900">
                        <a:buFont typeface="Arial"/>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The wider support offer will cost money, so this option will be more expensive than option 5, but cheaper than option 3.</a:t>
                      </a:r>
                      <a:endParaRPr lang="en-US" sz="1400" b="0" dirty="0">
                        <a:solidFill>
                          <a:schemeClr val="tx1"/>
                        </a:solidFill>
                        <a:effectLst/>
                        <a:highlight>
                          <a:srgbClr val="FFFFFF"/>
                        </a:highlight>
                        <a:latin typeface="Arial" panose="020B0604020202020204" pitchFamily="34" charset="0"/>
                        <a:cs typeface="Arial" panose="020B0604020202020204" pitchFamily="34" charset="0"/>
                      </a:endParaRPr>
                    </a:p>
                    <a:p>
                      <a:pPr marL="342900" lvl="0" indent="-342900">
                        <a:spcAft>
                          <a:spcPts val="140"/>
                        </a:spcAft>
                        <a:buFont typeface="Arial"/>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Some people who do not meet the threshold following triage may go on to use a private service.</a:t>
                      </a:r>
                      <a:endParaRPr lang="en-US" sz="1400" b="0" dirty="0">
                        <a:solidFill>
                          <a:schemeClr val="tx1"/>
                        </a:solidFill>
                        <a:effectLst/>
                        <a:highlight>
                          <a:srgbClr val="FFFFFF"/>
                        </a:highlight>
                        <a:latin typeface="Arial" panose="020B0604020202020204" pitchFamily="34" charset="0"/>
                        <a:cs typeface="Arial" panose="020B0604020202020204" pitchFamily="34" charset="0"/>
                      </a:endParaRPr>
                    </a:p>
                    <a:p>
                      <a:pPr marL="342900" lvl="0" indent="-342900">
                        <a:buFont typeface="Arial"/>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People may choose not to use the support on offer.</a:t>
                      </a:r>
                      <a:endParaRPr lang="en-US" sz="1400" b="0" dirty="0">
                        <a:solidFill>
                          <a:schemeClr val="tx1"/>
                        </a:solidFill>
                        <a:effectLst/>
                        <a:highlight>
                          <a:srgbClr val="FFFFFF"/>
                        </a:highlight>
                        <a:latin typeface="Arial" panose="020B0604020202020204" pitchFamily="34" charset="0"/>
                        <a:cs typeface="Arial" panose="020B0604020202020204" pitchFamily="34" charset="0"/>
                      </a:endParaRPr>
                    </a:p>
                    <a:p>
                      <a:pPr marL="342900" lvl="0" indent="-342900">
                        <a:buFont typeface="Arial"/>
                        <a:buChar char="•"/>
                      </a:pPr>
                      <a:r>
                        <a:rPr lang="en-US" sz="1400" b="0" kern="0" dirty="0">
                          <a:solidFill>
                            <a:schemeClr val="tx1"/>
                          </a:solidFill>
                          <a:effectLst/>
                          <a:highlight>
                            <a:srgbClr val="FFFFFF"/>
                          </a:highlight>
                          <a:latin typeface="Arial" panose="020B0604020202020204" pitchFamily="34" charset="0"/>
                          <a:ea typeface="Arial" panose="020B0604020202020204" pitchFamily="34" charset="0"/>
                          <a:cs typeface="Arial" panose="020B0604020202020204" pitchFamily="34" charset="0"/>
                        </a:rPr>
                        <a:t>Potential media scrutiny and controversy.</a:t>
                      </a:r>
                      <a:endParaRPr lang="en-US" sz="1400" b="0" dirty="0">
                        <a:solidFill>
                          <a:schemeClr val="tx1"/>
                        </a:solidFill>
                        <a:effectLst/>
                        <a:highlight>
                          <a:srgbClr val="FFFFFF"/>
                        </a:highligh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extLst>
                  <a:ext uri="{0D108BD9-81ED-4DB2-BD59-A6C34878D82A}">
                    <a16:rowId xmlns:a16="http://schemas.microsoft.com/office/drawing/2014/main" val="1813405693"/>
                  </a:ext>
                </a:extLst>
              </a:tr>
            </a:tbl>
          </a:graphicData>
        </a:graphic>
      </p:graphicFrame>
    </p:spTree>
    <p:extLst>
      <p:ext uri="{BB962C8B-B14F-4D97-AF65-F5344CB8AC3E}">
        <p14:creationId xmlns:p14="http://schemas.microsoft.com/office/powerpoint/2010/main" val="1441432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we="http://schemas.microsoft.com/office/webextensions/webextension/2010/11" xmlns:pca="http://schemas.microsoft.com/office/powerpoint/2013/contentapp" Requires="we pca">
          <p:graphicFrame>
            <p:nvGraphicFramePr>
              <p:cNvPr id="6" name="Content Placeholder 5" title="Mentimeter - Interactive Presentations">
                <a:extLst>
                  <a:ext uri="{FF2B5EF4-FFF2-40B4-BE49-F238E27FC236}">
                    <a16:creationId xmlns:a16="http://schemas.microsoft.com/office/drawing/2014/main" id="{B3F45752-6A33-98C8-6B40-FEB6D720E3E9}"/>
                  </a:ext>
                </a:extLst>
              </p:cNvPr>
              <p:cNvGraphicFramePr>
                <a:graphicFrameLocks noGrp="1"/>
              </p:cNvGraphicFramePr>
              <p:nvPr>
                <p:ph idx="1"/>
                <p:extLst>
                  <p:ext uri="{D42A27DB-BD31-4B8C-83A1-F6EECF244321}">
                    <p14:modId xmlns:p14="http://schemas.microsoft.com/office/powerpoint/2010/main" val="2687848618"/>
                  </p:ext>
                </p:extLst>
              </p:nvPr>
            </p:nvGraphicFramePr>
            <p:xfrm>
              <a:off x="1" y="0"/>
              <a:ext cx="12192000" cy="643787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6" name="Content Placeholder 5" title="Mentimeter - Interactive Presentations">
                <a:extLst>
                  <a:ext uri="{FF2B5EF4-FFF2-40B4-BE49-F238E27FC236}">
                    <a16:creationId xmlns:a16="http://schemas.microsoft.com/office/drawing/2014/main" id="{B3F45752-6A33-98C8-6B40-FEB6D720E3E9}"/>
                  </a:ext>
                </a:extLst>
              </p:cNvPr>
              <p:cNvPicPr>
                <a:picLocks noGrp="1" noRot="1" noChangeAspect="1" noMove="1" noResize="1" noEditPoints="1" noAdjustHandles="1" noChangeArrowheads="1" noChangeShapeType="1"/>
              </p:cNvPicPr>
              <p:nvPr/>
            </p:nvPicPr>
            <p:blipFill>
              <a:blip r:embed="rId3"/>
              <a:stretch>
                <a:fillRect/>
              </a:stretch>
            </p:blipFill>
            <p:spPr>
              <a:xfrm>
                <a:off x="1" y="0"/>
                <a:ext cx="12192000" cy="6437870"/>
              </a:xfrm>
              <a:prstGeom prst="rect">
                <a:avLst/>
              </a:prstGeom>
            </p:spPr>
          </p:pic>
        </mc:Fallback>
      </mc:AlternateContent>
    </p:spTree>
    <p:extLst>
      <p:ext uri="{BB962C8B-B14F-4D97-AF65-F5344CB8AC3E}">
        <p14:creationId xmlns:p14="http://schemas.microsoft.com/office/powerpoint/2010/main" val="153072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0DBC38-342F-A330-90F1-96A3343C5815}"/>
              </a:ext>
            </a:extLst>
          </p:cNvPr>
          <p:cNvSpPr>
            <a:spLocks noGrp="1"/>
          </p:cNvSpPr>
          <p:nvPr>
            <p:ph type="title"/>
          </p:nvPr>
        </p:nvSpPr>
        <p:spPr>
          <a:xfrm>
            <a:off x="563671" y="1194955"/>
            <a:ext cx="8636085" cy="519545"/>
          </a:xfrm>
        </p:spPr>
        <p:txBody>
          <a:bodyPr>
            <a:normAutofit fontScale="90000"/>
          </a:bodyPr>
          <a:lstStyle/>
          <a:p>
            <a:r>
              <a:rPr lang="en-GB" sz="2700" dirty="0">
                <a:latin typeface="Arial"/>
                <a:cs typeface="Arial"/>
              </a:rPr>
              <a:t>Option 7: </a:t>
            </a:r>
            <a:r>
              <a:rPr lang="en-GB" sz="2700" b="1" dirty="0">
                <a:latin typeface="Arial"/>
                <a:cs typeface="Arial"/>
              </a:rPr>
              <a:t>Fund a bigger service: </a:t>
            </a:r>
            <a:r>
              <a:rPr lang="en-GB" sz="2400" dirty="0">
                <a:solidFill>
                  <a:schemeClr val="tx1"/>
                </a:solidFill>
                <a:latin typeface="Arial"/>
                <a:cs typeface="Arial"/>
              </a:rPr>
              <a:t>Fund additional staff/teams to be able to clear the waiting list and offer diagnosis to everyone going forward. </a:t>
            </a:r>
            <a:endParaRPr lang="en-GB" sz="2400" dirty="0">
              <a:solidFill>
                <a:schemeClr val="tx1"/>
              </a:solidFill>
            </a:endParaRPr>
          </a:p>
          <a:p>
            <a:br>
              <a:rPr lang="en-GB" sz="2700" b="1" dirty="0">
                <a:latin typeface="Arial"/>
                <a:cs typeface="Arial"/>
              </a:rPr>
            </a:br>
            <a:endParaRPr lang="en-GB" sz="2700"/>
          </a:p>
          <a:p>
            <a:endParaRPr lang="en-GB"/>
          </a:p>
        </p:txBody>
      </p:sp>
      <p:graphicFrame>
        <p:nvGraphicFramePr>
          <p:cNvPr id="7" name="Content Placeholder 6">
            <a:extLst>
              <a:ext uri="{FF2B5EF4-FFF2-40B4-BE49-F238E27FC236}">
                <a16:creationId xmlns:a16="http://schemas.microsoft.com/office/drawing/2014/main" id="{C3F05ADF-E33A-2548-F5E8-C80383A2B51D}"/>
              </a:ext>
            </a:extLst>
          </p:cNvPr>
          <p:cNvGraphicFramePr>
            <a:graphicFrameLocks noGrp="1"/>
          </p:cNvGraphicFramePr>
          <p:nvPr>
            <p:ph idx="1"/>
          </p:nvPr>
        </p:nvGraphicFramePr>
        <p:xfrm>
          <a:off x="563563" y="1825625"/>
          <a:ext cx="10790236" cy="4143375"/>
        </p:xfrm>
        <a:graphic>
          <a:graphicData uri="http://schemas.openxmlformats.org/drawingml/2006/table">
            <a:tbl>
              <a:tblPr firstRow="1" firstCol="1" bandRow="1">
                <a:tableStyleId>{5C22544A-7EE6-4342-B048-85BDC9FD1C3A}</a:tableStyleId>
              </a:tblPr>
              <a:tblGrid>
                <a:gridCol w="5395118">
                  <a:extLst>
                    <a:ext uri="{9D8B030D-6E8A-4147-A177-3AD203B41FA5}">
                      <a16:colId xmlns:a16="http://schemas.microsoft.com/office/drawing/2014/main" val="3789368067"/>
                    </a:ext>
                  </a:extLst>
                </a:gridCol>
                <a:gridCol w="5395118">
                  <a:extLst>
                    <a:ext uri="{9D8B030D-6E8A-4147-A177-3AD203B41FA5}">
                      <a16:colId xmlns:a16="http://schemas.microsoft.com/office/drawing/2014/main" val="4151553162"/>
                    </a:ext>
                  </a:extLst>
                </a:gridCol>
              </a:tblGrid>
              <a:tr h="942975">
                <a:tc gridSpan="2">
                  <a:txBody>
                    <a:bodyPr/>
                    <a:lstStyle/>
                    <a:p>
                      <a:endParaRPr lang="en-US" sz="1400" b="0" dirty="0">
                        <a:solidFill>
                          <a:schemeClr val="tx1"/>
                        </a:solidFill>
                        <a:effectLst/>
                        <a:latin typeface="Arial" panose="020B0604020202020204" pitchFamily="34" charset="0"/>
                        <a:cs typeface="Arial" panose="020B0604020202020204" pitchFamily="34" charset="0"/>
                      </a:endParaRPr>
                    </a:p>
                    <a:p>
                      <a:r>
                        <a:rPr lang="en-US" sz="1400" b="0" kern="0" dirty="0">
                          <a:solidFill>
                            <a:schemeClr val="tx1"/>
                          </a:solidFill>
                          <a:effectLst/>
                          <a:latin typeface="Arial" panose="020B0604020202020204" pitchFamily="34" charset="0"/>
                          <a:ea typeface="Arial" panose="020B0604020202020204" pitchFamily="34" charset="0"/>
                          <a:cs typeface="Arial" panose="020B0604020202020204" pitchFamily="34" charset="0"/>
                        </a:rPr>
                        <a:t>This change would mean reallocating money from other health services to fund a service that assesses everyone who comes forward – regardless of need, in a timely manner.</a:t>
                      </a:r>
                      <a:endParaRPr lang="en-US" sz="1400" b="0" dirty="0">
                        <a:solidFill>
                          <a:schemeClr val="tx1"/>
                        </a:solidFill>
                        <a:effectLst/>
                        <a:latin typeface="Arial" panose="020B0604020202020204" pitchFamily="34" charset="0"/>
                        <a:cs typeface="Arial" panose="020B0604020202020204" pitchFamily="34" charset="0"/>
                      </a:endParaRPr>
                    </a:p>
                    <a:p>
                      <a:endParaRPr lang="en-US" sz="1400" b="0" dirty="0">
                        <a:solidFill>
                          <a:schemeClr val="tx1"/>
                        </a:solidFill>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924313272"/>
                  </a:ext>
                </a:extLst>
              </a:tr>
              <a:tr h="640080">
                <a:tc>
                  <a:txBody>
                    <a:bodyPr/>
                    <a:lstStyle/>
                    <a:p>
                      <a:r>
                        <a:rPr lang="en-US" sz="1400" b="1" kern="0" dirty="0">
                          <a:solidFill>
                            <a:srgbClr val="000000"/>
                          </a:solidFill>
                          <a:effectLst/>
                          <a:highlight>
                            <a:srgbClr val="FDE9D9"/>
                          </a:highlight>
                          <a:latin typeface="Arial" panose="020B0604020202020204" pitchFamily="34" charset="0"/>
                          <a:ea typeface="Arial" panose="020B0604020202020204" pitchFamily="34" charset="0"/>
                          <a:cs typeface="Arial" panose="020B0604020202020204" pitchFamily="34" charset="0"/>
                        </a:rPr>
                        <a:t>Pros: </a:t>
                      </a:r>
                      <a:endParaRPr lang="en-US" sz="1400" b="1">
                        <a:effectLst/>
                        <a:highlight>
                          <a:srgbClr val="FDE9D9"/>
                        </a:highlight>
                        <a:latin typeface="Arial" panose="020B0604020202020204" pitchFamily="34" charset="0"/>
                        <a:cs typeface="Arial" panose="020B0604020202020204" pitchFamily="34" charset="0"/>
                      </a:endParaRPr>
                    </a:p>
                    <a:p>
                      <a:pPr>
                        <a:spcAft>
                          <a:spcPts val="150"/>
                        </a:spcAft>
                      </a:pPr>
                      <a:endParaRPr lang="en-US" sz="1400" b="1">
                        <a:effectLst/>
                        <a:highlight>
                          <a:srgbClr val="FDE9D9"/>
                        </a:highligh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DE9D9"/>
                    </a:solidFill>
                  </a:tcPr>
                </a:tc>
                <a:tc>
                  <a:txBody>
                    <a:bodyPr/>
                    <a:lstStyle/>
                    <a:p>
                      <a:r>
                        <a:rPr lang="en-US" sz="1400" b="1" kern="0" dirty="0">
                          <a:solidFill>
                            <a:srgbClr val="000000"/>
                          </a:solidFill>
                          <a:effectLst/>
                          <a:highlight>
                            <a:srgbClr val="FDE9D9"/>
                          </a:highlight>
                          <a:latin typeface="Arial" panose="020B0604020202020204" pitchFamily="34" charset="0"/>
                          <a:ea typeface="Arial" panose="020B0604020202020204" pitchFamily="34" charset="0"/>
                          <a:cs typeface="Arial" panose="020B0604020202020204" pitchFamily="34" charset="0"/>
                        </a:rPr>
                        <a:t>Cons: </a:t>
                      </a:r>
                      <a:endParaRPr lang="en-US" sz="1400" b="1" dirty="0">
                        <a:effectLst/>
                        <a:highlight>
                          <a:srgbClr val="FDE9D9"/>
                        </a:highlight>
                        <a:latin typeface="Arial" panose="020B0604020202020204" pitchFamily="34" charset="0"/>
                        <a:cs typeface="Arial" panose="020B0604020202020204" pitchFamily="34" charset="0"/>
                      </a:endParaRPr>
                    </a:p>
                    <a:p>
                      <a:endParaRPr lang="en-US" sz="1400" b="1" dirty="0">
                        <a:effectLst/>
                        <a:highlight>
                          <a:srgbClr val="FDE9D9"/>
                        </a:highligh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DE9D9"/>
                    </a:solidFill>
                  </a:tcPr>
                </a:tc>
                <a:extLst>
                  <a:ext uri="{0D108BD9-81ED-4DB2-BD59-A6C34878D82A}">
                    <a16:rowId xmlns:a16="http://schemas.microsoft.com/office/drawing/2014/main" val="1884117508"/>
                  </a:ext>
                </a:extLst>
              </a:tr>
              <a:tr h="2560320">
                <a:tc>
                  <a:txBody>
                    <a:bodyPr/>
                    <a:lstStyle/>
                    <a:p>
                      <a:pPr marL="342900" lvl="0" indent="-342900">
                        <a:buFont typeface="Arial"/>
                        <a:buChar char="•"/>
                      </a:pPr>
                      <a:r>
                        <a:rPr lang="en-US" sz="1400" b="0" kern="0" dirty="0">
                          <a:solidFill>
                            <a:srgbClr val="000000"/>
                          </a:solidFill>
                          <a:effectLst/>
                          <a:highlight>
                            <a:srgbClr val="FFFFFF"/>
                          </a:highlight>
                          <a:latin typeface="Arial" panose="020B0604020202020204" pitchFamily="34" charset="0"/>
                          <a:ea typeface="Arial" panose="020B0604020202020204" pitchFamily="34" charset="0"/>
                          <a:cs typeface="Arial" panose="020B0604020202020204" pitchFamily="34" charset="0"/>
                        </a:rPr>
                        <a:t>All individuals who wanted access to an ADHD assessment in Greater Manchester would receive one.</a:t>
                      </a:r>
                      <a:endParaRPr lang="en-US" sz="1400" b="0" dirty="0">
                        <a:effectLst/>
                        <a:highlight>
                          <a:srgbClr val="FFFFFF"/>
                        </a:highlight>
                        <a:latin typeface="Arial" panose="020B0604020202020204" pitchFamily="34" charset="0"/>
                        <a:cs typeface="Arial" panose="020B0604020202020204" pitchFamily="34" charset="0"/>
                      </a:endParaRPr>
                    </a:p>
                    <a:p>
                      <a:pPr marL="342900" lvl="0" indent="-342900">
                        <a:buFont typeface="Arial"/>
                        <a:buChar char="•"/>
                      </a:pPr>
                      <a:r>
                        <a:rPr lang="en-US" sz="1400" b="0" kern="0" dirty="0">
                          <a:solidFill>
                            <a:srgbClr val="000000"/>
                          </a:solidFill>
                          <a:effectLst/>
                          <a:highlight>
                            <a:srgbClr val="FFFFFF"/>
                          </a:highlight>
                          <a:latin typeface="Arial" panose="020B0604020202020204" pitchFamily="34" charset="0"/>
                          <a:ea typeface="Arial" panose="020B0604020202020204" pitchFamily="34" charset="0"/>
                          <a:cs typeface="Arial" panose="020B0604020202020204" pitchFamily="34" charset="0"/>
                        </a:rPr>
                        <a:t>This would be safer than the current service with more timely access to support, but the waiting time could potentially still be longer than some of the other options.</a:t>
                      </a:r>
                      <a:endParaRPr lang="en-US" sz="1400" b="0" dirty="0">
                        <a:effectLst/>
                        <a:highlight>
                          <a:srgbClr val="FFFFFF"/>
                        </a:highlight>
                        <a:latin typeface="Arial" panose="020B0604020202020204" pitchFamily="34" charset="0"/>
                        <a:cs typeface="Arial" panose="020B0604020202020204" pitchFamily="34" charset="0"/>
                      </a:endParaRPr>
                    </a:p>
                    <a:p>
                      <a:pPr marL="228600"/>
                      <a:endParaRPr lang="en-US" sz="1400" b="0" dirty="0">
                        <a:effectLst/>
                        <a:highlight>
                          <a:srgbClr val="FFFFFF"/>
                        </a:highlight>
                        <a:latin typeface="Arial" panose="020B0604020202020204" pitchFamily="34" charset="0"/>
                        <a:cs typeface="Arial" panose="020B0604020202020204" pitchFamily="34" charset="0"/>
                      </a:endParaRPr>
                    </a:p>
                    <a:p>
                      <a:endParaRPr lang="en-US" sz="1400" b="0" dirty="0">
                        <a:effectLst/>
                        <a:highlight>
                          <a:srgbClr val="FFFFFF"/>
                        </a:highligh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marL="342900" lvl="0" indent="-342900">
                        <a:buFont typeface="Arial"/>
                        <a:buChar char="•"/>
                      </a:pPr>
                      <a:r>
                        <a:rPr lang="en-US" sz="1400" b="0" kern="0" dirty="0">
                          <a:solidFill>
                            <a:srgbClr val="000000"/>
                          </a:solidFill>
                          <a:effectLst/>
                          <a:highlight>
                            <a:srgbClr val="FFFFFF"/>
                          </a:highlight>
                          <a:latin typeface="Arial" panose="020B0604020202020204" pitchFamily="34" charset="0"/>
                          <a:ea typeface="Arial" panose="020B0604020202020204" pitchFamily="34" charset="0"/>
                          <a:cs typeface="Arial" panose="020B0604020202020204" pitchFamily="34" charset="0"/>
                        </a:rPr>
                        <a:t>This model would still act on a first come first served waiting list with no </a:t>
                      </a:r>
                      <a:r>
                        <a:rPr lang="en-US" sz="1400" b="0" kern="0" dirty="0" err="1">
                          <a:solidFill>
                            <a:srgbClr val="000000"/>
                          </a:solidFill>
                          <a:effectLst/>
                          <a:highlight>
                            <a:srgbClr val="FFFFFF"/>
                          </a:highlight>
                          <a:latin typeface="Arial" panose="020B0604020202020204" pitchFamily="34" charset="0"/>
                          <a:ea typeface="Arial" panose="020B0604020202020204" pitchFamily="34" charset="0"/>
                          <a:cs typeface="Arial" panose="020B0604020202020204" pitchFamily="34" charset="0"/>
                        </a:rPr>
                        <a:t>prioritisation</a:t>
                      </a:r>
                      <a:r>
                        <a:rPr lang="en-US" sz="1400" b="0" kern="0" dirty="0">
                          <a:solidFill>
                            <a:srgbClr val="000000"/>
                          </a:solidFill>
                          <a:effectLst/>
                          <a:highlight>
                            <a:srgbClr val="FFFFFF"/>
                          </a:highlight>
                          <a:latin typeface="Arial" panose="020B0604020202020204" pitchFamily="34" charset="0"/>
                          <a:ea typeface="Arial" panose="020B0604020202020204" pitchFamily="34" charset="0"/>
                          <a:cs typeface="Arial" panose="020B0604020202020204" pitchFamily="34" charset="0"/>
                        </a:rPr>
                        <a:t> of need.</a:t>
                      </a:r>
                      <a:endParaRPr lang="en-US" sz="1400" b="0" dirty="0">
                        <a:effectLst/>
                        <a:highlight>
                          <a:srgbClr val="FFFFFF"/>
                        </a:highlight>
                        <a:latin typeface="Arial" panose="020B0604020202020204" pitchFamily="34" charset="0"/>
                        <a:cs typeface="Arial" panose="020B0604020202020204" pitchFamily="34" charset="0"/>
                      </a:endParaRPr>
                    </a:p>
                    <a:p>
                      <a:pPr marL="342900" lvl="0" indent="-342900">
                        <a:buFont typeface="Arial"/>
                        <a:buChar char="•"/>
                      </a:pPr>
                      <a:r>
                        <a:rPr lang="en-US" sz="1400" b="0" kern="0" dirty="0">
                          <a:solidFill>
                            <a:srgbClr val="000000"/>
                          </a:solidFill>
                          <a:effectLst/>
                          <a:highlight>
                            <a:srgbClr val="FFFFFF"/>
                          </a:highlight>
                          <a:latin typeface="Arial" panose="020B0604020202020204" pitchFamily="34" charset="0"/>
                          <a:ea typeface="Arial" panose="020B0604020202020204" pitchFamily="34" charset="0"/>
                          <a:cs typeface="Arial" panose="020B0604020202020204" pitchFamily="34" charset="0"/>
                        </a:rPr>
                        <a:t>This would be an expensive option, and there isn’t the money to pay for the service without impacting on other services.</a:t>
                      </a:r>
                      <a:endParaRPr lang="en-US" sz="1400" b="0" dirty="0">
                        <a:effectLst/>
                        <a:highlight>
                          <a:srgbClr val="FFFFFF"/>
                        </a:highlight>
                        <a:latin typeface="Arial" panose="020B0604020202020204" pitchFamily="34" charset="0"/>
                        <a:cs typeface="Arial" panose="020B0604020202020204" pitchFamily="34" charset="0"/>
                      </a:endParaRPr>
                    </a:p>
                    <a:p>
                      <a:pPr marL="342900" lvl="0" indent="-342900">
                        <a:buFont typeface="Arial"/>
                        <a:buChar char="•"/>
                      </a:pPr>
                      <a:r>
                        <a:rPr lang="en-US" sz="1400" b="0" kern="0" dirty="0">
                          <a:solidFill>
                            <a:srgbClr val="000000"/>
                          </a:solidFill>
                          <a:effectLst/>
                          <a:highlight>
                            <a:srgbClr val="FFFFFF"/>
                          </a:highlight>
                          <a:latin typeface="Arial" panose="020B0604020202020204" pitchFamily="34" charset="0"/>
                          <a:ea typeface="Arial" panose="020B0604020202020204" pitchFamily="34" charset="0"/>
                          <a:cs typeface="Arial" panose="020B0604020202020204" pitchFamily="34" charset="0"/>
                        </a:rPr>
                        <a:t>This would need a lot more staff, which would not be readily available.</a:t>
                      </a:r>
                      <a:endParaRPr lang="en-US" sz="1400" b="0" dirty="0">
                        <a:effectLst/>
                        <a:highlight>
                          <a:srgbClr val="FFFFFF"/>
                        </a:highlight>
                        <a:latin typeface="Arial" panose="020B0604020202020204" pitchFamily="34" charset="0"/>
                        <a:cs typeface="Arial" panose="020B0604020202020204" pitchFamily="34" charset="0"/>
                      </a:endParaRPr>
                    </a:p>
                    <a:p>
                      <a:pPr marL="342900" lvl="0" indent="-342900">
                        <a:buFont typeface="Arial"/>
                        <a:buChar char="•"/>
                      </a:pPr>
                      <a:r>
                        <a:rPr lang="en-US" sz="1400" b="0" kern="0" dirty="0">
                          <a:solidFill>
                            <a:srgbClr val="000000"/>
                          </a:solidFill>
                          <a:effectLst/>
                          <a:highlight>
                            <a:srgbClr val="FFFFFF"/>
                          </a:highlight>
                          <a:latin typeface="Arial" panose="020B0604020202020204" pitchFamily="34" charset="0"/>
                          <a:ea typeface="Arial" panose="020B0604020202020204" pitchFamily="34" charset="0"/>
                          <a:cs typeface="Arial" panose="020B0604020202020204" pitchFamily="34" charset="0"/>
                        </a:rPr>
                        <a:t>This would take some time to achieve.</a:t>
                      </a:r>
                      <a:endParaRPr lang="en-US" sz="1400" b="0" dirty="0">
                        <a:effectLst/>
                        <a:highlight>
                          <a:srgbClr val="FFFFFF"/>
                        </a:highlight>
                        <a:latin typeface="Arial" panose="020B0604020202020204" pitchFamily="34" charset="0"/>
                        <a:cs typeface="Arial" panose="020B0604020202020204" pitchFamily="34" charset="0"/>
                      </a:endParaRPr>
                    </a:p>
                    <a:p>
                      <a:pPr marL="342900" lvl="0" indent="-342900">
                        <a:spcAft>
                          <a:spcPts val="140"/>
                        </a:spcAft>
                        <a:buFont typeface="Arial"/>
                        <a:buChar char="•"/>
                      </a:pPr>
                      <a:r>
                        <a:rPr lang="en-US" sz="1400" b="0" kern="0" dirty="0">
                          <a:solidFill>
                            <a:srgbClr val="000000"/>
                          </a:solidFill>
                          <a:effectLst/>
                          <a:highlight>
                            <a:srgbClr val="FFFFFF"/>
                          </a:highlight>
                          <a:latin typeface="Arial" panose="020B0604020202020204" pitchFamily="34" charset="0"/>
                          <a:ea typeface="Arial" panose="020B0604020202020204" pitchFamily="34" charset="0"/>
                          <a:cs typeface="Arial" panose="020B0604020202020204" pitchFamily="34" charset="0"/>
                        </a:rPr>
                        <a:t>The waiting list may outstrip the increased capacity over time, creating a similar problem to be solved.</a:t>
                      </a:r>
                      <a:endParaRPr lang="en-US" sz="1400" b="0" dirty="0">
                        <a:effectLst/>
                        <a:highlight>
                          <a:srgbClr val="FFFFFF"/>
                        </a:highligh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extLst>
                  <a:ext uri="{0D108BD9-81ED-4DB2-BD59-A6C34878D82A}">
                    <a16:rowId xmlns:a16="http://schemas.microsoft.com/office/drawing/2014/main" val="652438512"/>
                  </a:ext>
                </a:extLst>
              </a:tr>
            </a:tbl>
          </a:graphicData>
        </a:graphic>
      </p:graphicFrame>
    </p:spTree>
    <p:extLst>
      <p:ext uri="{BB962C8B-B14F-4D97-AF65-F5344CB8AC3E}">
        <p14:creationId xmlns:p14="http://schemas.microsoft.com/office/powerpoint/2010/main" val="2041593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we="http://schemas.microsoft.com/office/webextensions/webextension/2010/11" xmlns:pca="http://schemas.microsoft.com/office/powerpoint/2013/contentapp" Requires="we pca">
          <p:graphicFrame>
            <p:nvGraphicFramePr>
              <p:cNvPr id="6" name="Content Placeholder 5" title="Mentimeter - Interactive Presentations">
                <a:extLst>
                  <a:ext uri="{FF2B5EF4-FFF2-40B4-BE49-F238E27FC236}">
                    <a16:creationId xmlns:a16="http://schemas.microsoft.com/office/drawing/2014/main" id="{72D4DA6B-7C68-3DFA-D716-63083A83BA81}"/>
                  </a:ext>
                </a:extLst>
              </p:cNvPr>
              <p:cNvGraphicFramePr>
                <a:graphicFrameLocks noGrp="1"/>
              </p:cNvGraphicFramePr>
              <p:nvPr>
                <p:ph idx="1"/>
                <p:extLst>
                  <p:ext uri="{D42A27DB-BD31-4B8C-83A1-F6EECF244321}">
                    <p14:modId xmlns:p14="http://schemas.microsoft.com/office/powerpoint/2010/main" val="1229777213"/>
                  </p:ext>
                </p:extLst>
              </p:nvPr>
            </p:nvGraphicFramePr>
            <p:xfrm>
              <a:off x="1" y="0"/>
              <a:ext cx="12192000" cy="6413157"/>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6" name="Content Placeholder 5" title="Mentimeter - Interactive Presentations">
                <a:extLst>
                  <a:ext uri="{FF2B5EF4-FFF2-40B4-BE49-F238E27FC236}">
                    <a16:creationId xmlns:a16="http://schemas.microsoft.com/office/drawing/2014/main" id="{72D4DA6B-7C68-3DFA-D716-63083A83BA81}"/>
                  </a:ext>
                </a:extLst>
              </p:cNvPr>
              <p:cNvPicPr>
                <a:picLocks noGrp="1" noRot="1" noChangeAspect="1" noMove="1" noResize="1" noEditPoints="1" noAdjustHandles="1" noChangeArrowheads="1" noChangeShapeType="1"/>
              </p:cNvPicPr>
              <p:nvPr/>
            </p:nvPicPr>
            <p:blipFill>
              <a:blip r:embed="rId3"/>
              <a:stretch>
                <a:fillRect/>
              </a:stretch>
            </p:blipFill>
            <p:spPr>
              <a:xfrm>
                <a:off x="1" y="0"/>
                <a:ext cx="12192000" cy="6413157"/>
              </a:xfrm>
              <a:prstGeom prst="rect">
                <a:avLst/>
              </a:prstGeom>
            </p:spPr>
          </p:pic>
        </mc:Fallback>
      </mc:AlternateContent>
    </p:spTree>
    <p:extLst>
      <p:ext uri="{BB962C8B-B14F-4D97-AF65-F5344CB8AC3E}">
        <p14:creationId xmlns:p14="http://schemas.microsoft.com/office/powerpoint/2010/main" val="4285042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E93042F-B968-6F57-B2A1-1C654FE394AC}"/>
              </a:ext>
            </a:extLst>
          </p:cNvPr>
          <p:cNvGraphicFramePr>
            <a:graphicFrameLocks noGrp="1"/>
          </p:cNvGraphicFramePr>
          <p:nvPr>
            <p:ph idx="1"/>
          </p:nvPr>
        </p:nvGraphicFramePr>
        <p:xfrm>
          <a:off x="563563" y="1825625"/>
          <a:ext cx="10790236" cy="4069014"/>
        </p:xfrm>
        <a:graphic>
          <a:graphicData uri="http://schemas.openxmlformats.org/drawingml/2006/table">
            <a:tbl>
              <a:tblPr firstRow="1" firstCol="1" bandRow="1">
                <a:tableStyleId>{5C22544A-7EE6-4342-B048-85BDC9FD1C3A}</a:tableStyleId>
              </a:tblPr>
              <a:tblGrid>
                <a:gridCol w="5395118">
                  <a:extLst>
                    <a:ext uri="{9D8B030D-6E8A-4147-A177-3AD203B41FA5}">
                      <a16:colId xmlns:a16="http://schemas.microsoft.com/office/drawing/2014/main" val="1309729793"/>
                    </a:ext>
                  </a:extLst>
                </a:gridCol>
                <a:gridCol w="5395118">
                  <a:extLst>
                    <a:ext uri="{9D8B030D-6E8A-4147-A177-3AD203B41FA5}">
                      <a16:colId xmlns:a16="http://schemas.microsoft.com/office/drawing/2014/main" val="4249228011"/>
                    </a:ext>
                  </a:extLst>
                </a:gridCol>
              </a:tblGrid>
              <a:tr h="1154243">
                <a:tc gridSpan="2">
                  <a:txBody>
                    <a:bodyPr/>
                    <a:lstStyle/>
                    <a:p>
                      <a:endParaRPr lang="en-US" sz="1400" b="0" dirty="0">
                        <a:solidFill>
                          <a:srgbClr val="000000"/>
                        </a:solidFill>
                        <a:effectLst/>
                        <a:latin typeface="Arial" panose="020B0604020202020204" pitchFamily="34" charset="0"/>
                        <a:cs typeface="Arial" panose="020B0604020202020204" pitchFamily="34" charset="0"/>
                      </a:endParaRPr>
                    </a:p>
                    <a:p>
                      <a:r>
                        <a:rPr lang="en-US" sz="1400" b="0" kern="0" dirty="0">
                          <a:solidFill>
                            <a:srgbClr val="000000"/>
                          </a:solidFill>
                          <a:effectLst/>
                          <a:latin typeface="Arial" panose="020B0604020202020204" pitchFamily="34" charset="0"/>
                          <a:ea typeface="Arial" panose="020B0604020202020204" pitchFamily="34" charset="0"/>
                          <a:cs typeface="Arial" panose="020B0604020202020204" pitchFamily="34" charset="0"/>
                        </a:rPr>
                        <a:t>This would mean stopping offering ADHD services to adults completely.</a:t>
                      </a:r>
                      <a:endParaRPr lang="en-US" sz="1400" b="0" dirty="0">
                        <a:solidFill>
                          <a:srgbClr val="000000"/>
                        </a:solidFill>
                        <a:effectLst/>
                        <a:latin typeface="Arial" panose="020B0604020202020204" pitchFamily="34" charset="0"/>
                        <a:cs typeface="Arial" panose="020B0604020202020204" pitchFamily="34" charset="0"/>
                      </a:endParaRPr>
                    </a:p>
                    <a:p>
                      <a:endParaRPr lang="en-US" sz="1400" b="0" dirty="0">
                        <a:solidFill>
                          <a:srgbClr val="000000"/>
                        </a:solidFill>
                        <a:effectLst/>
                        <a:latin typeface="Arial" panose="020B0604020202020204" pitchFamily="34" charset="0"/>
                        <a:cs typeface="Arial" panose="020B0604020202020204" pitchFamily="34" charset="0"/>
                      </a:endParaRPr>
                    </a:p>
                    <a:p>
                      <a:r>
                        <a:rPr lang="en-US" sz="1400" b="0" kern="0" dirty="0">
                          <a:solidFill>
                            <a:srgbClr val="000000"/>
                          </a:solidFill>
                          <a:effectLst/>
                          <a:latin typeface="Arial" panose="020B0604020202020204" pitchFamily="34" charset="0"/>
                          <a:ea typeface="Arial" panose="020B0604020202020204" pitchFamily="34" charset="0"/>
                          <a:cs typeface="Arial" panose="020B0604020202020204" pitchFamily="34" charset="0"/>
                        </a:rPr>
                        <a:t>This option is unlikely to be a viable option, but is included for completeness.</a:t>
                      </a:r>
                      <a:endParaRPr lang="en-US" sz="1400" b="0" dirty="0">
                        <a:solidFill>
                          <a:srgbClr val="000000"/>
                        </a:solidFill>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707161093"/>
                  </a:ext>
                </a:extLst>
              </a:tr>
              <a:tr h="639368">
                <a:tc>
                  <a:txBody>
                    <a:bodyPr/>
                    <a:lstStyle/>
                    <a:p>
                      <a:r>
                        <a:rPr lang="en-US" sz="1400" b="1" kern="0" dirty="0">
                          <a:solidFill>
                            <a:srgbClr val="000000"/>
                          </a:solidFill>
                          <a:effectLst/>
                          <a:highlight>
                            <a:srgbClr val="FDE9D9"/>
                          </a:highlight>
                          <a:latin typeface="Arial" panose="020B0604020202020204" pitchFamily="34" charset="0"/>
                          <a:ea typeface="Arial" panose="020B0604020202020204" pitchFamily="34" charset="0"/>
                          <a:cs typeface="Arial" panose="020B0604020202020204" pitchFamily="34" charset="0"/>
                        </a:rPr>
                        <a:t>Pros: </a:t>
                      </a:r>
                      <a:endParaRPr lang="en-US" sz="1400" b="1">
                        <a:solidFill>
                          <a:srgbClr val="000000"/>
                        </a:solidFill>
                        <a:effectLst/>
                        <a:highlight>
                          <a:srgbClr val="FDE9D9"/>
                        </a:highlight>
                        <a:latin typeface="Arial" panose="020B0604020202020204" pitchFamily="34" charset="0"/>
                        <a:cs typeface="Arial" panose="020B0604020202020204" pitchFamily="34" charset="0"/>
                      </a:endParaRPr>
                    </a:p>
                    <a:p>
                      <a:pPr>
                        <a:spcAft>
                          <a:spcPts val="150"/>
                        </a:spcAft>
                      </a:pPr>
                      <a:endParaRPr lang="en-US" sz="1400" b="1" dirty="0">
                        <a:solidFill>
                          <a:srgbClr val="000000"/>
                        </a:solidFill>
                        <a:effectLst/>
                        <a:highlight>
                          <a:srgbClr val="FDE9D9"/>
                        </a:highligh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DE9D9"/>
                    </a:solidFill>
                  </a:tcPr>
                </a:tc>
                <a:tc>
                  <a:txBody>
                    <a:bodyPr/>
                    <a:lstStyle/>
                    <a:p>
                      <a:r>
                        <a:rPr lang="en-US" sz="1400" b="1" kern="0" dirty="0">
                          <a:solidFill>
                            <a:srgbClr val="000000"/>
                          </a:solidFill>
                          <a:effectLst/>
                          <a:highlight>
                            <a:srgbClr val="FDE9D9"/>
                          </a:highlight>
                          <a:latin typeface="Arial" panose="020B0604020202020204" pitchFamily="34" charset="0"/>
                          <a:ea typeface="Arial" panose="020B0604020202020204" pitchFamily="34" charset="0"/>
                          <a:cs typeface="Arial" panose="020B0604020202020204" pitchFamily="34" charset="0"/>
                        </a:rPr>
                        <a:t>Cons: </a:t>
                      </a:r>
                      <a:endParaRPr lang="en-US" sz="1400" b="1" dirty="0">
                        <a:solidFill>
                          <a:srgbClr val="000000"/>
                        </a:solidFill>
                        <a:effectLst/>
                        <a:highlight>
                          <a:srgbClr val="FDE9D9"/>
                        </a:highlight>
                        <a:latin typeface="Arial" panose="020B0604020202020204" pitchFamily="34" charset="0"/>
                        <a:cs typeface="Arial" panose="020B0604020202020204" pitchFamily="34" charset="0"/>
                      </a:endParaRPr>
                    </a:p>
                    <a:p>
                      <a:endParaRPr lang="en-US" sz="1400" b="1" dirty="0">
                        <a:solidFill>
                          <a:srgbClr val="000000"/>
                        </a:solidFill>
                        <a:effectLst/>
                        <a:highlight>
                          <a:srgbClr val="FDE9D9"/>
                        </a:highligh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DE9D9"/>
                    </a:solidFill>
                  </a:tcPr>
                </a:tc>
                <a:extLst>
                  <a:ext uri="{0D108BD9-81ED-4DB2-BD59-A6C34878D82A}">
                    <a16:rowId xmlns:a16="http://schemas.microsoft.com/office/drawing/2014/main" val="13262406"/>
                  </a:ext>
                </a:extLst>
              </a:tr>
              <a:tr h="2275403">
                <a:tc>
                  <a:txBody>
                    <a:bodyPr/>
                    <a:lstStyle/>
                    <a:p>
                      <a:pPr marL="342900" lvl="0" indent="-342900">
                        <a:buFont typeface="Arial"/>
                        <a:buChar char="•"/>
                      </a:pPr>
                      <a:r>
                        <a:rPr lang="en-US" sz="1400" b="0" kern="0" dirty="0">
                          <a:solidFill>
                            <a:srgbClr val="000000"/>
                          </a:solidFill>
                          <a:effectLst/>
                          <a:highlight>
                            <a:srgbClr val="FFFFFF"/>
                          </a:highlight>
                          <a:latin typeface="Arial" panose="020B0604020202020204" pitchFamily="34" charset="0"/>
                          <a:ea typeface="Arial" panose="020B0604020202020204" pitchFamily="34" charset="0"/>
                          <a:cs typeface="Arial" panose="020B0604020202020204" pitchFamily="34" charset="0"/>
                        </a:rPr>
                        <a:t>This would remove the cost associated with providing adult ADHD services and staff to support other services.</a:t>
                      </a:r>
                      <a:endParaRPr lang="en-US" sz="1400" b="0" dirty="0">
                        <a:solidFill>
                          <a:srgbClr val="000000"/>
                        </a:solidFill>
                        <a:effectLst/>
                        <a:highlight>
                          <a:srgbClr val="FFFFFF"/>
                        </a:highlight>
                        <a:latin typeface="Arial" panose="020B0604020202020204" pitchFamily="34" charset="0"/>
                        <a:cs typeface="Arial" panose="020B0604020202020204" pitchFamily="34" charset="0"/>
                      </a:endParaRPr>
                    </a:p>
                    <a:p>
                      <a:pPr marL="400050" indent="-171450">
                        <a:buFont typeface="Arial"/>
                        <a:buChar char="•"/>
                      </a:pPr>
                      <a:endParaRPr lang="en-US" sz="1400" b="0" dirty="0">
                        <a:solidFill>
                          <a:srgbClr val="000000"/>
                        </a:solidFill>
                        <a:effectLst/>
                        <a:highlight>
                          <a:srgbClr val="FFFFFF"/>
                        </a:highlight>
                        <a:latin typeface="Arial" panose="020B0604020202020204" pitchFamily="34" charset="0"/>
                        <a:cs typeface="Arial" panose="020B0604020202020204" pitchFamily="34" charset="0"/>
                      </a:endParaRPr>
                    </a:p>
                    <a:p>
                      <a:pPr marL="171450" indent="-171450">
                        <a:buFont typeface="Arial"/>
                        <a:buChar char="•"/>
                      </a:pPr>
                      <a:endParaRPr lang="en-US" sz="1400" b="0" dirty="0">
                        <a:solidFill>
                          <a:srgbClr val="000000"/>
                        </a:solidFill>
                        <a:effectLst/>
                        <a:highlight>
                          <a:srgbClr val="FFFFFF"/>
                        </a:highligh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marL="342900" lvl="0" indent="-342900">
                        <a:buFont typeface="Arial"/>
                        <a:buChar char="•"/>
                      </a:pPr>
                      <a:r>
                        <a:rPr lang="en-US" sz="1400" b="0" kern="0" dirty="0">
                          <a:solidFill>
                            <a:srgbClr val="000000"/>
                          </a:solidFill>
                          <a:effectLst/>
                          <a:highlight>
                            <a:srgbClr val="FFFFFF"/>
                          </a:highlight>
                          <a:latin typeface="Arial" panose="020B0604020202020204" pitchFamily="34" charset="0"/>
                          <a:ea typeface="Arial" panose="020B0604020202020204" pitchFamily="34" charset="0"/>
                          <a:cs typeface="Arial" panose="020B0604020202020204" pitchFamily="34" charset="0"/>
                        </a:rPr>
                        <a:t>This is likely to be unsafe as it could create a risk of harm for those who need ADHD services most. </a:t>
                      </a:r>
                      <a:endParaRPr lang="en-US" sz="1400" b="0" dirty="0">
                        <a:solidFill>
                          <a:srgbClr val="000000"/>
                        </a:solidFill>
                        <a:effectLst/>
                        <a:highlight>
                          <a:srgbClr val="FFFFFF"/>
                        </a:highlight>
                        <a:latin typeface="Arial" panose="020B0604020202020204" pitchFamily="34" charset="0"/>
                        <a:cs typeface="Arial" panose="020B0604020202020204" pitchFamily="34" charset="0"/>
                      </a:endParaRPr>
                    </a:p>
                    <a:p>
                      <a:pPr marL="342900" lvl="0" indent="-342900">
                        <a:spcAft>
                          <a:spcPts val="140"/>
                        </a:spcAft>
                        <a:buFont typeface="Arial"/>
                        <a:buChar char="•"/>
                      </a:pPr>
                      <a:r>
                        <a:rPr lang="en-US" sz="1400" b="0" kern="0" dirty="0">
                          <a:solidFill>
                            <a:srgbClr val="000000"/>
                          </a:solidFill>
                          <a:effectLst/>
                          <a:highlight>
                            <a:srgbClr val="FFFFFF"/>
                          </a:highlight>
                          <a:latin typeface="Arial" panose="020B0604020202020204" pitchFamily="34" charset="0"/>
                          <a:ea typeface="Arial" panose="020B0604020202020204" pitchFamily="34" charset="0"/>
                          <a:cs typeface="Arial" panose="020B0604020202020204" pitchFamily="34" charset="0"/>
                        </a:rPr>
                        <a:t>This does not follow NICE guidelines. </a:t>
                      </a:r>
                      <a:endParaRPr lang="en-US" sz="1400" b="0" dirty="0">
                        <a:solidFill>
                          <a:srgbClr val="000000"/>
                        </a:solidFill>
                        <a:effectLst/>
                        <a:highlight>
                          <a:srgbClr val="FFFFFF"/>
                        </a:highlight>
                        <a:latin typeface="Arial" panose="020B0604020202020204" pitchFamily="34" charset="0"/>
                        <a:cs typeface="Arial" panose="020B0604020202020204" pitchFamily="34" charset="0"/>
                      </a:endParaRPr>
                    </a:p>
                    <a:p>
                      <a:pPr marL="342900" lvl="0" indent="-342900">
                        <a:buFont typeface="Arial"/>
                        <a:buChar char="•"/>
                      </a:pPr>
                      <a:r>
                        <a:rPr lang="en-US" sz="1400" b="0" kern="0" dirty="0">
                          <a:solidFill>
                            <a:srgbClr val="000000"/>
                          </a:solidFill>
                          <a:effectLst/>
                          <a:highlight>
                            <a:srgbClr val="FFFFFF"/>
                          </a:highlight>
                          <a:latin typeface="Arial" panose="020B0604020202020204" pitchFamily="34" charset="0"/>
                          <a:ea typeface="Arial" panose="020B0604020202020204" pitchFamily="34" charset="0"/>
                          <a:cs typeface="Arial" panose="020B0604020202020204" pitchFamily="34" charset="0"/>
                        </a:rPr>
                        <a:t>Potential media scrutiny and controversy.</a:t>
                      </a:r>
                      <a:endParaRPr lang="en-US" sz="1400" b="0" dirty="0">
                        <a:solidFill>
                          <a:srgbClr val="000000"/>
                        </a:solidFill>
                        <a:effectLst/>
                        <a:highlight>
                          <a:srgbClr val="FFFFFF"/>
                        </a:highlight>
                        <a:latin typeface="Arial" panose="020B0604020202020204" pitchFamily="34" charset="0"/>
                        <a:cs typeface="Arial" panose="020B0604020202020204" pitchFamily="34" charset="0"/>
                      </a:endParaRPr>
                    </a:p>
                    <a:p>
                      <a:pPr marL="342900" lvl="0" indent="-342900">
                        <a:buFont typeface="Arial"/>
                        <a:buChar char="•"/>
                      </a:pPr>
                      <a:r>
                        <a:rPr lang="en-US" sz="1400" b="0" kern="0" dirty="0">
                          <a:solidFill>
                            <a:srgbClr val="000000"/>
                          </a:solidFill>
                          <a:effectLst/>
                          <a:highlight>
                            <a:srgbClr val="FFFFFF"/>
                          </a:highlight>
                          <a:latin typeface="Arial" panose="020B0604020202020204" pitchFamily="34" charset="0"/>
                          <a:ea typeface="Arial" panose="020B0604020202020204" pitchFamily="34" charset="0"/>
                          <a:cs typeface="Arial" panose="020B0604020202020204" pitchFamily="34" charset="0"/>
                        </a:rPr>
                        <a:t>People would be forced to use private, which means only those who can afford it are able to </a:t>
                      </a:r>
                      <a:endParaRPr lang="en-US" sz="1400" b="0" dirty="0">
                        <a:solidFill>
                          <a:srgbClr val="000000"/>
                        </a:solidFill>
                        <a:effectLst/>
                        <a:highlight>
                          <a:srgbClr val="FFFFFF"/>
                        </a:highlight>
                        <a:latin typeface="Arial" panose="020B0604020202020204" pitchFamily="34" charset="0"/>
                        <a:cs typeface="Arial" panose="020B0604020202020204" pitchFamily="34" charset="0"/>
                      </a:endParaRPr>
                    </a:p>
                    <a:p>
                      <a:pPr marL="342900" lvl="0" indent="-342900">
                        <a:buFont typeface="Arial"/>
                        <a:buChar char="•"/>
                      </a:pPr>
                      <a:r>
                        <a:rPr lang="en-US" sz="1400" b="0" kern="0" dirty="0">
                          <a:solidFill>
                            <a:srgbClr val="000000"/>
                          </a:solidFill>
                          <a:effectLst/>
                          <a:highlight>
                            <a:srgbClr val="FFFFFF"/>
                          </a:highlight>
                          <a:latin typeface="Arial" panose="020B0604020202020204" pitchFamily="34" charset="0"/>
                          <a:ea typeface="Arial" panose="020B0604020202020204" pitchFamily="34" charset="0"/>
                          <a:cs typeface="Arial" panose="020B0604020202020204" pitchFamily="34" charset="0"/>
                        </a:rPr>
                        <a:t>There would be no assurance over the quality of providers.</a:t>
                      </a:r>
                      <a:endParaRPr lang="en-US" sz="1400" b="0" dirty="0">
                        <a:solidFill>
                          <a:srgbClr val="000000"/>
                        </a:solidFill>
                        <a:effectLst/>
                        <a:highlight>
                          <a:srgbClr val="FFFFFF"/>
                        </a:highligh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extLst>
                  <a:ext uri="{0D108BD9-81ED-4DB2-BD59-A6C34878D82A}">
                    <a16:rowId xmlns:a16="http://schemas.microsoft.com/office/drawing/2014/main" val="243340577"/>
                  </a:ext>
                </a:extLst>
              </a:tr>
            </a:tbl>
          </a:graphicData>
        </a:graphic>
      </p:graphicFrame>
      <p:sp>
        <p:nvSpPr>
          <p:cNvPr id="3" name="Title 2">
            <a:extLst>
              <a:ext uri="{FF2B5EF4-FFF2-40B4-BE49-F238E27FC236}">
                <a16:creationId xmlns:a16="http://schemas.microsoft.com/office/drawing/2014/main" id="{11350047-A7A1-9760-F0C4-A8CEE37DE215}"/>
              </a:ext>
            </a:extLst>
          </p:cNvPr>
          <p:cNvSpPr>
            <a:spLocks noGrp="1"/>
          </p:cNvSpPr>
          <p:nvPr>
            <p:ph type="title"/>
          </p:nvPr>
        </p:nvSpPr>
        <p:spPr/>
        <p:txBody>
          <a:bodyPr>
            <a:normAutofit fontScale="90000"/>
          </a:bodyPr>
          <a:lstStyle/>
          <a:p>
            <a:r>
              <a:rPr lang="en-GB" sz="2700" dirty="0">
                <a:latin typeface="Arial"/>
                <a:cs typeface="Arial"/>
              </a:rPr>
              <a:t>Option 8: </a:t>
            </a:r>
            <a:r>
              <a:rPr lang="en-GB" sz="2700" b="1">
                <a:latin typeface="Arial"/>
                <a:cs typeface="Arial"/>
              </a:rPr>
              <a:t>Stop the service: </a:t>
            </a:r>
            <a:r>
              <a:rPr lang="en-GB" sz="2700">
                <a:latin typeface="Arial"/>
                <a:cs typeface="Arial"/>
              </a:rPr>
              <a:t>No longer fund adult ADHD services.</a:t>
            </a:r>
            <a:endParaRPr lang="en-GB" dirty="0"/>
          </a:p>
          <a:p>
            <a:br>
              <a:rPr lang="en-GB" sz="1800" dirty="0">
                <a:effectLst/>
                <a:latin typeface="Calibri" panose="020F0502020204030204" pitchFamily="34" charset="0"/>
                <a:ea typeface="Calibri" panose="020F0502020204030204" pitchFamily="34" charset="0"/>
              </a:rPr>
            </a:br>
            <a:endParaRPr lang="en-GB" dirty="0"/>
          </a:p>
        </p:txBody>
      </p:sp>
    </p:spTree>
    <p:extLst>
      <p:ext uri="{BB962C8B-B14F-4D97-AF65-F5344CB8AC3E}">
        <p14:creationId xmlns:p14="http://schemas.microsoft.com/office/powerpoint/2010/main" val="2662616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25139B-0745-5137-F8DF-2AC32FD613CA}"/>
              </a:ext>
            </a:extLst>
          </p:cNvPr>
          <p:cNvSpPr>
            <a:spLocks noGrp="1"/>
          </p:cNvSpPr>
          <p:nvPr>
            <p:ph type="ctrTitle"/>
          </p:nvPr>
        </p:nvSpPr>
        <p:spPr/>
        <p:txBody>
          <a:bodyPr>
            <a:noAutofit/>
          </a:bodyPr>
          <a:lstStyle/>
          <a:p>
            <a:r>
              <a:rPr lang="en-GB" b="0" i="0" dirty="0">
                <a:effectLst/>
                <a:latin typeface="Arial" panose="020B0604020202020204" pitchFamily="34" charset="0"/>
              </a:rPr>
              <a:t>Welcome, Introductions, Apologies and Declarations of Interest </a:t>
            </a:r>
            <a:endParaRPr lang="en-GB" dirty="0"/>
          </a:p>
        </p:txBody>
      </p:sp>
    </p:spTree>
    <p:extLst>
      <p:ext uri="{BB962C8B-B14F-4D97-AF65-F5344CB8AC3E}">
        <p14:creationId xmlns:p14="http://schemas.microsoft.com/office/powerpoint/2010/main" val="791551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we="http://schemas.microsoft.com/office/webextensions/webextension/2010/11" xmlns:pca="http://schemas.microsoft.com/office/powerpoint/2013/contentapp" Requires="we pca">
          <p:graphicFrame>
            <p:nvGraphicFramePr>
              <p:cNvPr id="6" name="Content Placeholder 5" title="Mentimeter - Interactive Presentations">
                <a:extLst>
                  <a:ext uri="{FF2B5EF4-FFF2-40B4-BE49-F238E27FC236}">
                    <a16:creationId xmlns:a16="http://schemas.microsoft.com/office/drawing/2014/main" id="{24EE4C34-0F5C-95DE-9D31-03E909BFCE9C}"/>
                  </a:ext>
                </a:extLst>
              </p:cNvPr>
              <p:cNvGraphicFramePr>
                <a:graphicFrameLocks noGrp="1"/>
              </p:cNvGraphicFramePr>
              <p:nvPr>
                <p:ph idx="1"/>
                <p:extLst>
                  <p:ext uri="{D42A27DB-BD31-4B8C-83A1-F6EECF244321}">
                    <p14:modId xmlns:p14="http://schemas.microsoft.com/office/powerpoint/2010/main" val="2393510415"/>
                  </p:ext>
                </p:extLst>
              </p:nvPr>
            </p:nvGraphicFramePr>
            <p:xfrm>
              <a:off x="1" y="0"/>
              <a:ext cx="12192000" cy="6425514"/>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6" name="Content Placeholder 5" title="Mentimeter - Interactive Presentations">
                <a:extLst>
                  <a:ext uri="{FF2B5EF4-FFF2-40B4-BE49-F238E27FC236}">
                    <a16:creationId xmlns:a16="http://schemas.microsoft.com/office/drawing/2014/main" id="{24EE4C34-0F5C-95DE-9D31-03E909BFCE9C}"/>
                  </a:ext>
                </a:extLst>
              </p:cNvPr>
              <p:cNvPicPr>
                <a:picLocks noGrp="1" noRot="1" noChangeAspect="1" noMove="1" noResize="1" noEditPoints="1" noAdjustHandles="1" noChangeArrowheads="1" noChangeShapeType="1"/>
              </p:cNvPicPr>
              <p:nvPr/>
            </p:nvPicPr>
            <p:blipFill>
              <a:blip r:embed="rId3"/>
              <a:stretch>
                <a:fillRect/>
              </a:stretch>
            </p:blipFill>
            <p:spPr>
              <a:xfrm>
                <a:off x="1" y="0"/>
                <a:ext cx="12192000" cy="6425514"/>
              </a:xfrm>
              <a:prstGeom prst="rect">
                <a:avLst/>
              </a:prstGeom>
            </p:spPr>
          </p:pic>
        </mc:Fallback>
      </mc:AlternateContent>
    </p:spTree>
    <p:extLst>
      <p:ext uri="{BB962C8B-B14F-4D97-AF65-F5344CB8AC3E}">
        <p14:creationId xmlns:p14="http://schemas.microsoft.com/office/powerpoint/2010/main" val="52374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4C22A0-BAFD-BB11-15B7-00FEEAD2AF4E}"/>
              </a:ext>
            </a:extLst>
          </p:cNvPr>
          <p:cNvSpPr>
            <a:spLocks noGrp="1"/>
          </p:cNvSpPr>
          <p:nvPr>
            <p:ph type="ctrTitle"/>
          </p:nvPr>
        </p:nvSpPr>
        <p:spPr/>
        <p:txBody>
          <a:bodyPr/>
          <a:lstStyle/>
          <a:p>
            <a:r>
              <a:rPr lang="en-GB" dirty="0"/>
              <a:t>Discussion and feedback</a:t>
            </a:r>
          </a:p>
        </p:txBody>
      </p:sp>
    </p:spTree>
    <p:extLst>
      <p:ext uri="{BB962C8B-B14F-4D97-AF65-F5344CB8AC3E}">
        <p14:creationId xmlns:p14="http://schemas.microsoft.com/office/powerpoint/2010/main" val="1594683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EF2E9-4188-7EF0-230B-F859543306AB}"/>
              </a:ext>
            </a:extLst>
          </p:cNvPr>
          <p:cNvSpPr>
            <a:spLocks noGrp="1"/>
          </p:cNvSpPr>
          <p:nvPr>
            <p:ph type="ctrTitle"/>
          </p:nvPr>
        </p:nvSpPr>
        <p:spPr/>
        <p:txBody>
          <a:bodyPr/>
          <a:lstStyle/>
          <a:p>
            <a:r>
              <a:rPr lang="en-GB" dirty="0"/>
              <a:t>Weighting of Evaluation Standards</a:t>
            </a:r>
          </a:p>
        </p:txBody>
      </p:sp>
    </p:spTree>
    <p:extLst>
      <p:ext uri="{BB962C8B-B14F-4D97-AF65-F5344CB8AC3E}">
        <p14:creationId xmlns:p14="http://schemas.microsoft.com/office/powerpoint/2010/main" val="973652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5D722A6-7491-EE5B-336E-74C64F5CBEFB}"/>
              </a:ext>
            </a:extLst>
          </p:cNvPr>
          <p:cNvGraphicFramePr>
            <a:graphicFrameLocks noGrp="1"/>
          </p:cNvGraphicFramePr>
          <p:nvPr>
            <p:ph idx="1"/>
            <p:extLst>
              <p:ext uri="{D42A27DB-BD31-4B8C-83A1-F6EECF244321}">
                <p14:modId xmlns:p14="http://schemas.microsoft.com/office/powerpoint/2010/main" val="3725634928"/>
              </p:ext>
            </p:extLst>
          </p:nvPr>
        </p:nvGraphicFramePr>
        <p:xfrm>
          <a:off x="563563" y="1825624"/>
          <a:ext cx="10790236" cy="3261942"/>
        </p:xfrm>
        <a:graphic>
          <a:graphicData uri="http://schemas.openxmlformats.org/drawingml/2006/table">
            <a:tbl>
              <a:tblPr firstRow="1" bandRow="1">
                <a:tableStyleId>{5C22544A-7EE6-4342-B048-85BDC9FD1C3A}</a:tableStyleId>
              </a:tblPr>
              <a:tblGrid>
                <a:gridCol w="2697559">
                  <a:extLst>
                    <a:ext uri="{9D8B030D-6E8A-4147-A177-3AD203B41FA5}">
                      <a16:colId xmlns:a16="http://schemas.microsoft.com/office/drawing/2014/main" val="422240284"/>
                    </a:ext>
                  </a:extLst>
                </a:gridCol>
                <a:gridCol w="2697559">
                  <a:extLst>
                    <a:ext uri="{9D8B030D-6E8A-4147-A177-3AD203B41FA5}">
                      <a16:colId xmlns:a16="http://schemas.microsoft.com/office/drawing/2014/main" val="3465388553"/>
                    </a:ext>
                  </a:extLst>
                </a:gridCol>
                <a:gridCol w="2697559">
                  <a:extLst>
                    <a:ext uri="{9D8B030D-6E8A-4147-A177-3AD203B41FA5}">
                      <a16:colId xmlns:a16="http://schemas.microsoft.com/office/drawing/2014/main" val="1826180087"/>
                    </a:ext>
                  </a:extLst>
                </a:gridCol>
                <a:gridCol w="2697559">
                  <a:extLst>
                    <a:ext uri="{9D8B030D-6E8A-4147-A177-3AD203B41FA5}">
                      <a16:colId xmlns:a16="http://schemas.microsoft.com/office/drawing/2014/main" val="2916946402"/>
                    </a:ext>
                  </a:extLst>
                </a:gridCol>
              </a:tblGrid>
              <a:tr h="543657">
                <a:tc>
                  <a:txBody>
                    <a:bodyPr/>
                    <a:lstStyle/>
                    <a:p>
                      <a:r>
                        <a:rPr lang="en-GB" dirty="0"/>
                        <a:t>Evaluation Standard</a:t>
                      </a:r>
                    </a:p>
                  </a:txBody>
                  <a:tcPr/>
                </a:tc>
                <a:tc>
                  <a:txBody>
                    <a:bodyPr/>
                    <a:lstStyle/>
                    <a:p>
                      <a:r>
                        <a:rPr lang="en-GB" dirty="0"/>
                        <a:t>Prioritisation Score</a:t>
                      </a:r>
                    </a:p>
                  </a:txBody>
                  <a:tcPr/>
                </a:tc>
                <a:tc>
                  <a:txBody>
                    <a:bodyPr/>
                    <a:lstStyle/>
                    <a:p>
                      <a:r>
                        <a:rPr lang="en-GB" dirty="0"/>
                        <a:t>Ratio to apply</a:t>
                      </a:r>
                    </a:p>
                  </a:txBody>
                  <a:tcPr/>
                </a:tc>
                <a:tc>
                  <a:txBody>
                    <a:bodyPr/>
                    <a:lstStyle/>
                    <a:p>
                      <a:r>
                        <a:rPr lang="en-GB" dirty="0"/>
                        <a:t>Weighting</a:t>
                      </a:r>
                    </a:p>
                  </a:txBody>
                  <a:tcPr/>
                </a:tc>
                <a:extLst>
                  <a:ext uri="{0D108BD9-81ED-4DB2-BD59-A6C34878D82A}">
                    <a16:rowId xmlns:a16="http://schemas.microsoft.com/office/drawing/2014/main" val="3857600694"/>
                  </a:ext>
                </a:extLst>
              </a:tr>
              <a:tr h="543657">
                <a:tc>
                  <a:txBody>
                    <a:bodyPr/>
                    <a:lstStyle/>
                    <a:p>
                      <a:r>
                        <a:rPr lang="en-GB" dirty="0"/>
                        <a:t>Deliverable</a:t>
                      </a:r>
                    </a:p>
                  </a:txBody>
                  <a:tcPr/>
                </a:tc>
                <a:tc>
                  <a:txBody>
                    <a:bodyPr/>
                    <a:lstStyle/>
                    <a:p>
                      <a:pPr algn="ctr"/>
                      <a:r>
                        <a:rPr lang="en-GB" dirty="0"/>
                        <a:t>4</a:t>
                      </a:r>
                    </a:p>
                  </a:txBody>
                  <a:tcPr/>
                </a:tc>
                <a:tc>
                  <a:txBody>
                    <a:bodyPr/>
                    <a:lstStyle/>
                    <a:p>
                      <a:pPr algn="ctr"/>
                      <a:r>
                        <a:rPr lang="en-GB" dirty="0"/>
                        <a:t>5.71</a:t>
                      </a:r>
                    </a:p>
                  </a:txBody>
                  <a:tcPr/>
                </a:tc>
                <a:tc>
                  <a:txBody>
                    <a:bodyPr/>
                    <a:lstStyle/>
                    <a:p>
                      <a:pPr algn="ctr"/>
                      <a:r>
                        <a:rPr lang="en-GB" dirty="0"/>
                        <a:t>22.8</a:t>
                      </a:r>
                    </a:p>
                  </a:txBody>
                  <a:tcPr/>
                </a:tc>
                <a:extLst>
                  <a:ext uri="{0D108BD9-81ED-4DB2-BD59-A6C34878D82A}">
                    <a16:rowId xmlns:a16="http://schemas.microsoft.com/office/drawing/2014/main" val="2115883038"/>
                  </a:ext>
                </a:extLst>
              </a:tr>
              <a:tr h="543657">
                <a:tc>
                  <a:txBody>
                    <a:bodyPr/>
                    <a:lstStyle/>
                    <a:p>
                      <a:r>
                        <a:rPr lang="en-GB" dirty="0"/>
                        <a:t>Offer of support for all</a:t>
                      </a:r>
                    </a:p>
                  </a:txBody>
                  <a:tcPr/>
                </a:tc>
                <a:tc>
                  <a:txBody>
                    <a:bodyPr/>
                    <a:lstStyle/>
                    <a:p>
                      <a:pPr algn="ctr"/>
                      <a:r>
                        <a:rPr lang="en-GB" dirty="0"/>
                        <a:t>4.6</a:t>
                      </a:r>
                    </a:p>
                  </a:txBody>
                  <a:tcPr/>
                </a:tc>
                <a:tc>
                  <a:txBody>
                    <a:bodyPr/>
                    <a:lstStyle/>
                    <a:p>
                      <a:pPr algn="ctr"/>
                      <a:r>
                        <a:rPr lang="en-GB" dirty="0"/>
                        <a:t>5.71</a:t>
                      </a:r>
                    </a:p>
                  </a:txBody>
                  <a:tcPr/>
                </a:tc>
                <a:tc>
                  <a:txBody>
                    <a:bodyPr/>
                    <a:lstStyle/>
                    <a:p>
                      <a:pPr algn="ctr"/>
                      <a:r>
                        <a:rPr lang="en-GB" dirty="0"/>
                        <a:t>26.6</a:t>
                      </a:r>
                    </a:p>
                  </a:txBody>
                  <a:tcPr/>
                </a:tc>
                <a:extLst>
                  <a:ext uri="{0D108BD9-81ED-4DB2-BD59-A6C34878D82A}">
                    <a16:rowId xmlns:a16="http://schemas.microsoft.com/office/drawing/2014/main" val="577380007"/>
                  </a:ext>
                </a:extLst>
              </a:tr>
              <a:tr h="543657">
                <a:tc>
                  <a:txBody>
                    <a:bodyPr/>
                    <a:lstStyle/>
                    <a:p>
                      <a:r>
                        <a:rPr lang="en-GB" dirty="0"/>
                        <a:t>Nice Guidance</a:t>
                      </a:r>
                    </a:p>
                  </a:txBody>
                  <a:tcPr/>
                </a:tc>
                <a:tc>
                  <a:txBody>
                    <a:bodyPr/>
                    <a:lstStyle/>
                    <a:p>
                      <a:pPr algn="ctr"/>
                      <a:r>
                        <a:rPr lang="en-GB" dirty="0"/>
                        <a:t>4.6</a:t>
                      </a:r>
                    </a:p>
                  </a:txBody>
                  <a:tcPr/>
                </a:tc>
                <a:tc>
                  <a:txBody>
                    <a:bodyPr/>
                    <a:lstStyle/>
                    <a:p>
                      <a:pPr algn="ctr"/>
                      <a:r>
                        <a:rPr lang="en-GB" dirty="0"/>
                        <a:t>5.71</a:t>
                      </a:r>
                    </a:p>
                  </a:txBody>
                  <a:tcPr/>
                </a:tc>
                <a:tc>
                  <a:txBody>
                    <a:bodyPr/>
                    <a:lstStyle/>
                    <a:p>
                      <a:pPr algn="ctr"/>
                      <a:r>
                        <a:rPr lang="en-GB" dirty="0"/>
                        <a:t>26.3</a:t>
                      </a:r>
                    </a:p>
                  </a:txBody>
                  <a:tcPr/>
                </a:tc>
                <a:extLst>
                  <a:ext uri="{0D108BD9-81ED-4DB2-BD59-A6C34878D82A}">
                    <a16:rowId xmlns:a16="http://schemas.microsoft.com/office/drawing/2014/main" val="1817753968"/>
                  </a:ext>
                </a:extLst>
              </a:tr>
              <a:tr h="543657">
                <a:tc>
                  <a:txBody>
                    <a:bodyPr/>
                    <a:lstStyle/>
                    <a:p>
                      <a:r>
                        <a:rPr lang="en-GB" dirty="0"/>
                        <a:t>Reduce Inequalities</a:t>
                      </a:r>
                    </a:p>
                  </a:txBody>
                  <a:tcPr/>
                </a:tc>
                <a:tc>
                  <a:txBody>
                    <a:bodyPr/>
                    <a:lstStyle/>
                    <a:p>
                      <a:pPr algn="ctr"/>
                      <a:r>
                        <a:rPr lang="en-GB" dirty="0"/>
                        <a:t>4.3</a:t>
                      </a:r>
                    </a:p>
                  </a:txBody>
                  <a:tcPr/>
                </a:tc>
                <a:tc>
                  <a:txBody>
                    <a:bodyPr/>
                    <a:lstStyle/>
                    <a:p>
                      <a:pPr algn="ctr"/>
                      <a:r>
                        <a:rPr lang="en-GB" dirty="0"/>
                        <a:t>5.71</a:t>
                      </a:r>
                    </a:p>
                  </a:txBody>
                  <a:tcPr/>
                </a:tc>
                <a:tc>
                  <a:txBody>
                    <a:bodyPr/>
                    <a:lstStyle/>
                    <a:p>
                      <a:pPr algn="ctr"/>
                      <a:r>
                        <a:rPr lang="en-GB" dirty="0"/>
                        <a:t>24.6</a:t>
                      </a:r>
                    </a:p>
                  </a:txBody>
                  <a:tcPr/>
                </a:tc>
                <a:extLst>
                  <a:ext uri="{0D108BD9-81ED-4DB2-BD59-A6C34878D82A}">
                    <a16:rowId xmlns:a16="http://schemas.microsoft.com/office/drawing/2014/main" val="3516726467"/>
                  </a:ext>
                </a:extLst>
              </a:tr>
              <a:tr h="543657">
                <a:tc>
                  <a:txBody>
                    <a:bodyPr/>
                    <a:lstStyle/>
                    <a:p>
                      <a:r>
                        <a:rPr lang="en-GB" b="1" dirty="0"/>
                        <a:t>Total</a:t>
                      </a:r>
                    </a:p>
                  </a:txBody>
                  <a:tcPr/>
                </a:tc>
                <a:tc>
                  <a:txBody>
                    <a:bodyPr/>
                    <a:lstStyle/>
                    <a:p>
                      <a:pPr algn="ctr"/>
                      <a:r>
                        <a:rPr lang="en-GB" b="1" dirty="0"/>
                        <a:t>17.5 </a:t>
                      </a:r>
                    </a:p>
                  </a:txBody>
                  <a:tcPr/>
                </a:tc>
                <a:tc>
                  <a:txBody>
                    <a:bodyPr/>
                    <a:lstStyle/>
                    <a:p>
                      <a:endParaRPr lang="en-GB" b="1" dirty="0"/>
                    </a:p>
                  </a:txBody>
                  <a:tcPr/>
                </a:tc>
                <a:tc>
                  <a:txBody>
                    <a:bodyPr/>
                    <a:lstStyle/>
                    <a:p>
                      <a:pPr algn="ctr"/>
                      <a:r>
                        <a:rPr lang="en-GB" b="1" dirty="0"/>
                        <a:t>100</a:t>
                      </a:r>
                    </a:p>
                  </a:txBody>
                  <a:tcPr/>
                </a:tc>
                <a:extLst>
                  <a:ext uri="{0D108BD9-81ED-4DB2-BD59-A6C34878D82A}">
                    <a16:rowId xmlns:a16="http://schemas.microsoft.com/office/drawing/2014/main" val="1317215083"/>
                  </a:ext>
                </a:extLst>
              </a:tr>
            </a:tbl>
          </a:graphicData>
        </a:graphic>
      </p:graphicFrame>
      <p:sp>
        <p:nvSpPr>
          <p:cNvPr id="3" name="Title 2">
            <a:extLst>
              <a:ext uri="{FF2B5EF4-FFF2-40B4-BE49-F238E27FC236}">
                <a16:creationId xmlns:a16="http://schemas.microsoft.com/office/drawing/2014/main" id="{460EAD09-19E5-92CA-0B1F-C4405AD74896}"/>
              </a:ext>
            </a:extLst>
          </p:cNvPr>
          <p:cNvSpPr>
            <a:spLocks noGrp="1"/>
          </p:cNvSpPr>
          <p:nvPr>
            <p:ph type="title"/>
          </p:nvPr>
        </p:nvSpPr>
        <p:spPr/>
        <p:txBody>
          <a:bodyPr/>
          <a:lstStyle/>
          <a:p>
            <a:r>
              <a:rPr lang="en-GB" dirty="0"/>
              <a:t>Weighting of evaluation standards</a:t>
            </a:r>
          </a:p>
        </p:txBody>
      </p:sp>
      <p:sp>
        <p:nvSpPr>
          <p:cNvPr id="5" name="TextBox 4">
            <a:extLst>
              <a:ext uri="{FF2B5EF4-FFF2-40B4-BE49-F238E27FC236}">
                <a16:creationId xmlns:a16="http://schemas.microsoft.com/office/drawing/2014/main" id="{B7B8859D-3F8E-FA21-2C44-E8A9E53DD646}"/>
              </a:ext>
            </a:extLst>
          </p:cNvPr>
          <p:cNvSpPr txBox="1"/>
          <p:nvPr/>
        </p:nvSpPr>
        <p:spPr>
          <a:xfrm>
            <a:off x="3323304" y="5218424"/>
            <a:ext cx="7954297" cy="646331"/>
          </a:xfrm>
          <a:prstGeom prst="rect">
            <a:avLst/>
          </a:prstGeom>
          <a:noFill/>
        </p:spPr>
        <p:txBody>
          <a:bodyPr wrap="square" rtlCol="0">
            <a:spAutoFit/>
          </a:bodyPr>
          <a:lstStyle/>
          <a:p>
            <a:r>
              <a:rPr lang="en-GB" dirty="0"/>
              <a:t>We took the total prioritisation score 17.5 and divided 100 by 17.5 to give us a ratio of 5.71. We then multiplied the score and the ratio to give us a weighting</a:t>
            </a:r>
          </a:p>
        </p:txBody>
      </p:sp>
    </p:spTree>
    <p:extLst>
      <p:ext uri="{BB962C8B-B14F-4D97-AF65-F5344CB8AC3E}">
        <p14:creationId xmlns:p14="http://schemas.microsoft.com/office/powerpoint/2010/main" val="1264757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39C0E62-092F-A733-2B2C-F06FEDE54D97}"/>
              </a:ext>
            </a:extLst>
          </p:cNvPr>
          <p:cNvGraphicFramePr>
            <a:graphicFrameLocks noGrp="1"/>
          </p:cNvGraphicFramePr>
          <p:nvPr>
            <p:ph idx="1"/>
            <p:extLst>
              <p:ext uri="{D42A27DB-BD31-4B8C-83A1-F6EECF244321}">
                <p14:modId xmlns:p14="http://schemas.microsoft.com/office/powerpoint/2010/main" val="2220679665"/>
              </p:ext>
            </p:extLst>
          </p:nvPr>
        </p:nvGraphicFramePr>
        <p:xfrm>
          <a:off x="654907" y="1637205"/>
          <a:ext cx="10493298" cy="4042031"/>
        </p:xfrm>
        <a:graphic>
          <a:graphicData uri="http://schemas.openxmlformats.org/drawingml/2006/table">
            <a:tbl>
              <a:tblPr firstRow="1" bandRow="1">
                <a:tableStyleId>{5C22544A-7EE6-4342-B048-85BDC9FD1C3A}</a:tableStyleId>
              </a:tblPr>
              <a:tblGrid>
                <a:gridCol w="2434014">
                  <a:extLst>
                    <a:ext uri="{9D8B030D-6E8A-4147-A177-3AD203B41FA5}">
                      <a16:colId xmlns:a16="http://schemas.microsoft.com/office/drawing/2014/main" val="3925601452"/>
                    </a:ext>
                  </a:extLst>
                </a:gridCol>
                <a:gridCol w="581036">
                  <a:extLst>
                    <a:ext uri="{9D8B030D-6E8A-4147-A177-3AD203B41FA5}">
                      <a16:colId xmlns:a16="http://schemas.microsoft.com/office/drawing/2014/main" val="2890200018"/>
                    </a:ext>
                  </a:extLst>
                </a:gridCol>
                <a:gridCol w="620746">
                  <a:extLst>
                    <a:ext uri="{9D8B030D-6E8A-4147-A177-3AD203B41FA5}">
                      <a16:colId xmlns:a16="http://schemas.microsoft.com/office/drawing/2014/main" val="1423071808"/>
                    </a:ext>
                  </a:extLst>
                </a:gridCol>
                <a:gridCol w="630870">
                  <a:extLst>
                    <a:ext uri="{9D8B030D-6E8A-4147-A177-3AD203B41FA5}">
                      <a16:colId xmlns:a16="http://schemas.microsoft.com/office/drawing/2014/main" val="2763864443"/>
                    </a:ext>
                  </a:extLst>
                </a:gridCol>
                <a:gridCol w="630870">
                  <a:extLst>
                    <a:ext uri="{9D8B030D-6E8A-4147-A177-3AD203B41FA5}">
                      <a16:colId xmlns:a16="http://schemas.microsoft.com/office/drawing/2014/main" val="926961675"/>
                    </a:ext>
                  </a:extLst>
                </a:gridCol>
                <a:gridCol w="813804">
                  <a:extLst>
                    <a:ext uri="{9D8B030D-6E8A-4147-A177-3AD203B41FA5}">
                      <a16:colId xmlns:a16="http://schemas.microsoft.com/office/drawing/2014/main" val="4014132546"/>
                    </a:ext>
                  </a:extLst>
                </a:gridCol>
                <a:gridCol w="630870">
                  <a:extLst>
                    <a:ext uri="{9D8B030D-6E8A-4147-A177-3AD203B41FA5}">
                      <a16:colId xmlns:a16="http://schemas.microsoft.com/office/drawing/2014/main" val="4039909044"/>
                    </a:ext>
                  </a:extLst>
                </a:gridCol>
                <a:gridCol w="630870">
                  <a:extLst>
                    <a:ext uri="{9D8B030D-6E8A-4147-A177-3AD203B41FA5}">
                      <a16:colId xmlns:a16="http://schemas.microsoft.com/office/drawing/2014/main" val="1992575814"/>
                    </a:ext>
                  </a:extLst>
                </a:gridCol>
                <a:gridCol w="813804">
                  <a:extLst>
                    <a:ext uri="{9D8B030D-6E8A-4147-A177-3AD203B41FA5}">
                      <a16:colId xmlns:a16="http://schemas.microsoft.com/office/drawing/2014/main" val="4233731262"/>
                    </a:ext>
                  </a:extLst>
                </a:gridCol>
                <a:gridCol w="630870">
                  <a:extLst>
                    <a:ext uri="{9D8B030D-6E8A-4147-A177-3AD203B41FA5}">
                      <a16:colId xmlns:a16="http://schemas.microsoft.com/office/drawing/2014/main" val="2760467732"/>
                    </a:ext>
                  </a:extLst>
                </a:gridCol>
                <a:gridCol w="630870">
                  <a:extLst>
                    <a:ext uri="{9D8B030D-6E8A-4147-A177-3AD203B41FA5}">
                      <a16:colId xmlns:a16="http://schemas.microsoft.com/office/drawing/2014/main" val="1705365896"/>
                    </a:ext>
                  </a:extLst>
                </a:gridCol>
                <a:gridCol w="813804">
                  <a:extLst>
                    <a:ext uri="{9D8B030D-6E8A-4147-A177-3AD203B41FA5}">
                      <a16:colId xmlns:a16="http://schemas.microsoft.com/office/drawing/2014/main" val="2651358588"/>
                    </a:ext>
                  </a:extLst>
                </a:gridCol>
                <a:gridCol w="630870">
                  <a:extLst>
                    <a:ext uri="{9D8B030D-6E8A-4147-A177-3AD203B41FA5}">
                      <a16:colId xmlns:a16="http://schemas.microsoft.com/office/drawing/2014/main" val="68450287"/>
                    </a:ext>
                  </a:extLst>
                </a:gridCol>
              </a:tblGrid>
              <a:tr h="459104">
                <a:tc>
                  <a:txBody>
                    <a:bodyPr/>
                    <a:lstStyle/>
                    <a:p>
                      <a:endParaRPr lang="en-GB" dirty="0"/>
                    </a:p>
                  </a:txBody>
                  <a:tcPr/>
                </a:tc>
                <a:tc gridSpan="3">
                  <a:txBody>
                    <a:bodyPr/>
                    <a:lstStyle/>
                    <a:p>
                      <a:r>
                        <a:rPr lang="en-GB" dirty="0"/>
                        <a:t>Option 1</a:t>
                      </a:r>
                    </a:p>
                  </a:txBody>
                  <a:tcPr/>
                </a:tc>
                <a:tc hMerge="1">
                  <a:txBody>
                    <a:bodyPr/>
                    <a:lstStyle/>
                    <a:p>
                      <a:endParaRPr lang="en-GB" dirty="0"/>
                    </a:p>
                  </a:txBody>
                  <a:tcPr/>
                </a:tc>
                <a:tc hMerge="1">
                  <a:txBody>
                    <a:bodyPr/>
                    <a:lstStyle/>
                    <a:p>
                      <a:endParaRPr lang="en-GB" dirty="0"/>
                    </a:p>
                  </a:txBody>
                  <a:tcPr/>
                </a:tc>
                <a:tc gridSpan="3">
                  <a:txBody>
                    <a:bodyPr/>
                    <a:lstStyle/>
                    <a:p>
                      <a:r>
                        <a:rPr lang="en-GB" dirty="0"/>
                        <a:t>Option 2</a:t>
                      </a:r>
                    </a:p>
                  </a:txBody>
                  <a:tcPr/>
                </a:tc>
                <a:tc hMerge="1">
                  <a:txBody>
                    <a:bodyPr/>
                    <a:lstStyle/>
                    <a:p>
                      <a:endParaRPr lang="en-GB"/>
                    </a:p>
                  </a:txBody>
                  <a:tcPr/>
                </a:tc>
                <a:tc hMerge="1">
                  <a:txBody>
                    <a:bodyPr/>
                    <a:lstStyle/>
                    <a:p>
                      <a:endParaRPr lang="en-GB"/>
                    </a:p>
                  </a:txBody>
                  <a:tcPr/>
                </a:tc>
                <a:tc gridSpan="3">
                  <a:txBody>
                    <a:bodyPr/>
                    <a:lstStyle/>
                    <a:p>
                      <a:r>
                        <a:rPr lang="en-GB" dirty="0"/>
                        <a:t>Option 3</a:t>
                      </a:r>
                    </a:p>
                  </a:txBody>
                  <a:tcPr/>
                </a:tc>
                <a:tc hMerge="1">
                  <a:txBody>
                    <a:bodyPr/>
                    <a:lstStyle/>
                    <a:p>
                      <a:endParaRPr lang="en-GB"/>
                    </a:p>
                  </a:txBody>
                  <a:tcPr/>
                </a:tc>
                <a:tc hMerge="1">
                  <a:txBody>
                    <a:bodyPr/>
                    <a:lstStyle/>
                    <a:p>
                      <a:endParaRPr lang="en-GB"/>
                    </a:p>
                  </a:txBody>
                  <a:tcPr/>
                </a:tc>
                <a:tc gridSpan="3">
                  <a:txBody>
                    <a:bodyPr/>
                    <a:lstStyle/>
                    <a:p>
                      <a:r>
                        <a:rPr lang="en-GB" dirty="0"/>
                        <a:t>Option 4</a:t>
                      </a: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44998615"/>
                  </a:ext>
                </a:extLst>
              </a:tr>
              <a:tr h="730599">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Score</a:t>
                      </a:r>
                    </a:p>
                  </a:txBody>
                  <a:tcPr vert="vert270"/>
                </a:tc>
                <a:tc>
                  <a:txBody>
                    <a:bodyPr/>
                    <a:lstStyle/>
                    <a:p>
                      <a:r>
                        <a:rPr lang="en-GB" sz="1400" dirty="0">
                          <a:latin typeface="Arial" panose="020B0604020202020204" pitchFamily="34" charset="0"/>
                          <a:cs typeface="Arial" panose="020B0604020202020204" pitchFamily="34" charset="0"/>
                        </a:rPr>
                        <a:t>Weight</a:t>
                      </a:r>
                    </a:p>
                  </a:txBody>
                  <a:tcPr vert="vert270"/>
                </a:tc>
                <a:tc>
                  <a:txBody>
                    <a:bodyPr/>
                    <a:lstStyle/>
                    <a:p>
                      <a:r>
                        <a:rPr lang="en-GB" sz="1400" dirty="0">
                          <a:latin typeface="Arial" panose="020B0604020202020204" pitchFamily="34" charset="0"/>
                          <a:cs typeface="Arial" panose="020B0604020202020204" pitchFamily="34" charset="0"/>
                        </a:rPr>
                        <a:t>Total</a:t>
                      </a:r>
                    </a:p>
                  </a:txBody>
                  <a:tcPr vert="vert270"/>
                </a:tc>
                <a:tc>
                  <a:txBody>
                    <a:bodyPr/>
                    <a:lstStyle/>
                    <a:p>
                      <a:r>
                        <a:rPr lang="en-GB" sz="1400" dirty="0">
                          <a:latin typeface="Arial" panose="020B0604020202020204" pitchFamily="34" charset="0"/>
                          <a:cs typeface="Arial" panose="020B0604020202020204" pitchFamily="34" charset="0"/>
                        </a:rPr>
                        <a:t>Score</a:t>
                      </a:r>
                    </a:p>
                  </a:txBody>
                  <a:tcPr vert="vert270"/>
                </a:tc>
                <a:tc>
                  <a:txBody>
                    <a:bodyPr/>
                    <a:lstStyle/>
                    <a:p>
                      <a:r>
                        <a:rPr lang="en-GB" sz="1400" dirty="0">
                          <a:latin typeface="Arial" panose="020B0604020202020204" pitchFamily="34" charset="0"/>
                          <a:cs typeface="Arial" panose="020B0604020202020204" pitchFamily="34" charset="0"/>
                        </a:rPr>
                        <a:t>Weight</a:t>
                      </a:r>
                    </a:p>
                  </a:txBody>
                  <a:tcPr vert="vert270"/>
                </a:tc>
                <a:tc>
                  <a:txBody>
                    <a:bodyPr/>
                    <a:lstStyle/>
                    <a:p>
                      <a:r>
                        <a:rPr lang="en-GB" sz="1400" dirty="0">
                          <a:latin typeface="Arial" panose="020B0604020202020204" pitchFamily="34" charset="0"/>
                          <a:cs typeface="Arial" panose="020B0604020202020204" pitchFamily="34" charset="0"/>
                        </a:rPr>
                        <a:t>Total</a:t>
                      </a:r>
                    </a:p>
                  </a:txBody>
                  <a:tcPr vert="vert270"/>
                </a:tc>
                <a:tc>
                  <a:txBody>
                    <a:bodyPr/>
                    <a:lstStyle/>
                    <a:p>
                      <a:r>
                        <a:rPr lang="en-GB" sz="1400" dirty="0">
                          <a:latin typeface="Arial" panose="020B0604020202020204" pitchFamily="34" charset="0"/>
                          <a:cs typeface="Arial" panose="020B0604020202020204" pitchFamily="34" charset="0"/>
                        </a:rPr>
                        <a:t>Score</a:t>
                      </a:r>
                    </a:p>
                  </a:txBody>
                  <a:tcPr vert="vert270"/>
                </a:tc>
                <a:tc>
                  <a:txBody>
                    <a:bodyPr/>
                    <a:lstStyle/>
                    <a:p>
                      <a:r>
                        <a:rPr lang="en-GB" sz="1400" dirty="0">
                          <a:latin typeface="Arial" panose="020B0604020202020204" pitchFamily="34" charset="0"/>
                          <a:cs typeface="Arial" panose="020B0604020202020204" pitchFamily="34" charset="0"/>
                        </a:rPr>
                        <a:t>Weight</a:t>
                      </a:r>
                    </a:p>
                  </a:txBody>
                  <a:tcPr vert="vert270"/>
                </a:tc>
                <a:tc>
                  <a:txBody>
                    <a:bodyPr/>
                    <a:lstStyle/>
                    <a:p>
                      <a:r>
                        <a:rPr lang="en-GB" sz="1400" dirty="0">
                          <a:latin typeface="Arial" panose="020B0604020202020204" pitchFamily="34" charset="0"/>
                          <a:cs typeface="Arial" panose="020B0604020202020204" pitchFamily="34" charset="0"/>
                        </a:rPr>
                        <a:t>Total</a:t>
                      </a:r>
                    </a:p>
                  </a:txBody>
                  <a:tcPr vert="vert270"/>
                </a:tc>
                <a:tc>
                  <a:txBody>
                    <a:bodyPr/>
                    <a:lstStyle/>
                    <a:p>
                      <a:r>
                        <a:rPr lang="en-GB" sz="1400" dirty="0">
                          <a:latin typeface="Arial" panose="020B0604020202020204" pitchFamily="34" charset="0"/>
                          <a:cs typeface="Arial" panose="020B0604020202020204" pitchFamily="34" charset="0"/>
                        </a:rPr>
                        <a:t>Score</a:t>
                      </a:r>
                    </a:p>
                  </a:txBody>
                  <a:tcPr vert="vert270"/>
                </a:tc>
                <a:tc>
                  <a:txBody>
                    <a:bodyPr/>
                    <a:lstStyle/>
                    <a:p>
                      <a:r>
                        <a:rPr lang="en-GB" sz="1400" dirty="0">
                          <a:latin typeface="Arial" panose="020B0604020202020204" pitchFamily="34" charset="0"/>
                          <a:cs typeface="Arial" panose="020B0604020202020204" pitchFamily="34" charset="0"/>
                        </a:rPr>
                        <a:t>Weight</a:t>
                      </a:r>
                    </a:p>
                  </a:txBody>
                  <a:tcPr vert="vert270"/>
                </a:tc>
                <a:tc>
                  <a:txBody>
                    <a:bodyPr/>
                    <a:lstStyle/>
                    <a:p>
                      <a:r>
                        <a:rPr lang="en-GB" sz="1400" dirty="0">
                          <a:latin typeface="Arial" panose="020B0604020202020204" pitchFamily="34" charset="0"/>
                          <a:cs typeface="Arial" panose="020B0604020202020204" pitchFamily="34" charset="0"/>
                        </a:rPr>
                        <a:t>Total</a:t>
                      </a:r>
                    </a:p>
                  </a:txBody>
                  <a:tcPr vert="vert270"/>
                </a:tc>
                <a:extLst>
                  <a:ext uri="{0D108BD9-81ED-4DB2-BD59-A6C34878D82A}">
                    <a16:rowId xmlns:a16="http://schemas.microsoft.com/office/drawing/2014/main" val="1224557024"/>
                  </a:ext>
                </a:extLst>
              </a:tr>
              <a:tr h="383458">
                <a:tc>
                  <a:txBody>
                    <a:bodyPr/>
                    <a:lstStyle/>
                    <a:p>
                      <a:r>
                        <a:rPr lang="en-GB" sz="1400" b="1" dirty="0">
                          <a:latin typeface="Arial" panose="020B0604020202020204" pitchFamily="34" charset="0"/>
                          <a:cs typeface="Arial" panose="020B0604020202020204" pitchFamily="34" charset="0"/>
                        </a:rPr>
                        <a:t>Deliverable</a:t>
                      </a: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22.8</a:t>
                      </a: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22.8</a:t>
                      </a: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22.8</a:t>
                      </a: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22.8</a:t>
                      </a:r>
                    </a:p>
                  </a:txBody>
                  <a:tcPr/>
                </a:tc>
                <a:tc>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61493212"/>
                  </a:ext>
                </a:extLst>
              </a:tr>
              <a:tr h="727588">
                <a:tc>
                  <a:txBody>
                    <a:bodyPr/>
                    <a:lstStyle/>
                    <a:p>
                      <a:r>
                        <a:rPr lang="en-GB" sz="1400" b="1" dirty="0">
                          <a:latin typeface="Arial" panose="020B0604020202020204" pitchFamily="34" charset="0"/>
                          <a:cs typeface="Arial" panose="020B0604020202020204" pitchFamily="34" charset="0"/>
                        </a:rPr>
                        <a:t>Offer of support for all</a:t>
                      </a: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26.3</a:t>
                      </a: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26.3</a:t>
                      </a: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26.3</a:t>
                      </a: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26.3</a:t>
                      </a:r>
                    </a:p>
                  </a:txBody>
                  <a:tcPr/>
                </a:tc>
                <a:tc>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62152307"/>
                  </a:ext>
                </a:extLst>
              </a:tr>
              <a:tr h="560437">
                <a:tc>
                  <a:txBody>
                    <a:bodyPr/>
                    <a:lstStyle/>
                    <a:p>
                      <a:r>
                        <a:rPr lang="en-GB" sz="1400" b="1" dirty="0">
                          <a:latin typeface="Arial" panose="020B0604020202020204" pitchFamily="34" charset="0"/>
                          <a:cs typeface="Arial" panose="020B0604020202020204" pitchFamily="34" charset="0"/>
                        </a:rPr>
                        <a:t>Nice Guidance</a:t>
                      </a: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26.3</a:t>
                      </a: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26.3</a:t>
                      </a: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26.3</a:t>
                      </a: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26.3</a:t>
                      </a:r>
                    </a:p>
                  </a:txBody>
                  <a:tcPr/>
                </a:tc>
                <a:tc>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57345082"/>
                  </a:ext>
                </a:extLst>
              </a:tr>
              <a:tr h="721741">
                <a:tc>
                  <a:txBody>
                    <a:bodyPr/>
                    <a:lstStyle/>
                    <a:p>
                      <a:r>
                        <a:rPr lang="en-GB" sz="1400" b="1" dirty="0">
                          <a:latin typeface="Arial" panose="020B0604020202020204" pitchFamily="34" charset="0"/>
                          <a:cs typeface="Arial" panose="020B0604020202020204" pitchFamily="34" charset="0"/>
                        </a:rPr>
                        <a:t>Reduce Inequalities</a:t>
                      </a: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24.6</a:t>
                      </a: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24.6</a:t>
                      </a: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24.6</a:t>
                      </a: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24.6</a:t>
                      </a:r>
                    </a:p>
                  </a:txBody>
                  <a:tcPr/>
                </a:tc>
                <a:tc>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5476846"/>
                  </a:ext>
                </a:extLst>
              </a:tr>
              <a:tr h="459104">
                <a:tc>
                  <a:txBody>
                    <a:bodyPr/>
                    <a:lstStyle/>
                    <a:p>
                      <a:r>
                        <a:rPr lang="en-GB" sz="1400" b="1" dirty="0">
                          <a:latin typeface="Arial" panose="020B0604020202020204" pitchFamily="34" charset="0"/>
                          <a:cs typeface="Arial" panose="020B0604020202020204" pitchFamily="34" charset="0"/>
                        </a:rPr>
                        <a:t>Total</a:t>
                      </a: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100</a:t>
                      </a: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100</a:t>
                      </a: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100</a:t>
                      </a: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100</a:t>
                      </a:r>
                    </a:p>
                  </a:txBody>
                  <a:tcPr/>
                </a:tc>
                <a:tc>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81069646"/>
                  </a:ext>
                </a:extLst>
              </a:tr>
            </a:tbl>
          </a:graphicData>
        </a:graphic>
      </p:graphicFrame>
      <p:sp>
        <p:nvSpPr>
          <p:cNvPr id="3" name="Title 2">
            <a:extLst>
              <a:ext uri="{FF2B5EF4-FFF2-40B4-BE49-F238E27FC236}">
                <a16:creationId xmlns:a16="http://schemas.microsoft.com/office/drawing/2014/main" id="{90F8FA9A-C6C9-662C-D229-49556220E96E}"/>
              </a:ext>
            </a:extLst>
          </p:cNvPr>
          <p:cNvSpPr>
            <a:spLocks noGrp="1"/>
          </p:cNvSpPr>
          <p:nvPr>
            <p:ph type="title"/>
          </p:nvPr>
        </p:nvSpPr>
        <p:spPr/>
        <p:txBody>
          <a:bodyPr/>
          <a:lstStyle/>
          <a:p>
            <a:r>
              <a:rPr lang="en-GB" dirty="0"/>
              <a:t>Options Table and Scoring </a:t>
            </a:r>
          </a:p>
        </p:txBody>
      </p:sp>
    </p:spTree>
    <p:extLst>
      <p:ext uri="{BB962C8B-B14F-4D97-AF65-F5344CB8AC3E}">
        <p14:creationId xmlns:p14="http://schemas.microsoft.com/office/powerpoint/2010/main" val="36971193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39C0E62-092F-A733-2B2C-F06FEDE54D97}"/>
              </a:ext>
            </a:extLst>
          </p:cNvPr>
          <p:cNvGraphicFramePr>
            <a:graphicFrameLocks noGrp="1"/>
          </p:cNvGraphicFramePr>
          <p:nvPr>
            <p:ph idx="1"/>
            <p:extLst>
              <p:ext uri="{D42A27DB-BD31-4B8C-83A1-F6EECF244321}">
                <p14:modId xmlns:p14="http://schemas.microsoft.com/office/powerpoint/2010/main" val="58179194"/>
              </p:ext>
            </p:extLst>
          </p:nvPr>
        </p:nvGraphicFramePr>
        <p:xfrm>
          <a:off x="654907" y="1612491"/>
          <a:ext cx="11071655" cy="4042031"/>
        </p:xfrm>
        <a:graphic>
          <a:graphicData uri="http://schemas.openxmlformats.org/drawingml/2006/table">
            <a:tbl>
              <a:tblPr firstRow="1" bandRow="1">
                <a:tableStyleId>{5C22544A-7EE6-4342-B048-85BDC9FD1C3A}</a:tableStyleId>
              </a:tblPr>
              <a:tblGrid>
                <a:gridCol w="2526921">
                  <a:extLst>
                    <a:ext uri="{9D8B030D-6E8A-4147-A177-3AD203B41FA5}">
                      <a16:colId xmlns:a16="http://schemas.microsoft.com/office/drawing/2014/main" val="3925601452"/>
                    </a:ext>
                  </a:extLst>
                </a:gridCol>
                <a:gridCol w="654951">
                  <a:extLst>
                    <a:ext uri="{9D8B030D-6E8A-4147-A177-3AD203B41FA5}">
                      <a16:colId xmlns:a16="http://schemas.microsoft.com/office/drawing/2014/main" val="2819987947"/>
                    </a:ext>
                  </a:extLst>
                </a:gridCol>
                <a:gridCol w="844866">
                  <a:extLst>
                    <a:ext uri="{9D8B030D-6E8A-4147-A177-3AD203B41FA5}">
                      <a16:colId xmlns:a16="http://schemas.microsoft.com/office/drawing/2014/main" val="1622018980"/>
                    </a:ext>
                  </a:extLst>
                </a:gridCol>
                <a:gridCol w="716903">
                  <a:extLst>
                    <a:ext uri="{9D8B030D-6E8A-4147-A177-3AD203B41FA5}">
                      <a16:colId xmlns:a16="http://schemas.microsoft.com/office/drawing/2014/main" val="278886750"/>
                    </a:ext>
                  </a:extLst>
                </a:gridCol>
                <a:gridCol w="518661">
                  <a:extLst>
                    <a:ext uri="{9D8B030D-6E8A-4147-A177-3AD203B41FA5}">
                      <a16:colId xmlns:a16="http://schemas.microsoft.com/office/drawing/2014/main" val="2052582100"/>
                    </a:ext>
                  </a:extLst>
                </a:gridCol>
                <a:gridCol w="844866">
                  <a:extLst>
                    <a:ext uri="{9D8B030D-6E8A-4147-A177-3AD203B41FA5}">
                      <a16:colId xmlns:a16="http://schemas.microsoft.com/office/drawing/2014/main" val="1962908868"/>
                    </a:ext>
                  </a:extLst>
                </a:gridCol>
                <a:gridCol w="654951">
                  <a:extLst>
                    <a:ext uri="{9D8B030D-6E8A-4147-A177-3AD203B41FA5}">
                      <a16:colId xmlns:a16="http://schemas.microsoft.com/office/drawing/2014/main" val="2282721306"/>
                    </a:ext>
                  </a:extLst>
                </a:gridCol>
                <a:gridCol w="654951">
                  <a:extLst>
                    <a:ext uri="{9D8B030D-6E8A-4147-A177-3AD203B41FA5}">
                      <a16:colId xmlns:a16="http://schemas.microsoft.com/office/drawing/2014/main" val="2692414784"/>
                    </a:ext>
                  </a:extLst>
                </a:gridCol>
                <a:gridCol w="844866">
                  <a:extLst>
                    <a:ext uri="{9D8B030D-6E8A-4147-A177-3AD203B41FA5}">
                      <a16:colId xmlns:a16="http://schemas.microsoft.com/office/drawing/2014/main" val="560992635"/>
                    </a:ext>
                  </a:extLst>
                </a:gridCol>
                <a:gridCol w="654951">
                  <a:extLst>
                    <a:ext uri="{9D8B030D-6E8A-4147-A177-3AD203B41FA5}">
                      <a16:colId xmlns:a16="http://schemas.microsoft.com/office/drawing/2014/main" val="635481775"/>
                    </a:ext>
                  </a:extLst>
                </a:gridCol>
                <a:gridCol w="654951">
                  <a:extLst>
                    <a:ext uri="{9D8B030D-6E8A-4147-A177-3AD203B41FA5}">
                      <a16:colId xmlns:a16="http://schemas.microsoft.com/office/drawing/2014/main" val="1809221318"/>
                    </a:ext>
                  </a:extLst>
                </a:gridCol>
                <a:gridCol w="844866">
                  <a:extLst>
                    <a:ext uri="{9D8B030D-6E8A-4147-A177-3AD203B41FA5}">
                      <a16:colId xmlns:a16="http://schemas.microsoft.com/office/drawing/2014/main" val="816161140"/>
                    </a:ext>
                  </a:extLst>
                </a:gridCol>
                <a:gridCol w="654951">
                  <a:extLst>
                    <a:ext uri="{9D8B030D-6E8A-4147-A177-3AD203B41FA5}">
                      <a16:colId xmlns:a16="http://schemas.microsoft.com/office/drawing/2014/main" val="1813551488"/>
                    </a:ext>
                  </a:extLst>
                </a:gridCol>
              </a:tblGrid>
              <a:tr h="459104">
                <a:tc>
                  <a:txBody>
                    <a:bodyPr/>
                    <a:lstStyle/>
                    <a:p>
                      <a:endParaRPr lang="en-GB" dirty="0"/>
                    </a:p>
                  </a:txBody>
                  <a:tcPr/>
                </a:tc>
                <a:tc gridSpan="3">
                  <a:txBody>
                    <a:bodyPr/>
                    <a:lstStyle/>
                    <a:p>
                      <a:r>
                        <a:rPr lang="en-GB" dirty="0"/>
                        <a:t>Option 5</a:t>
                      </a:r>
                    </a:p>
                  </a:txBody>
                  <a:tcPr/>
                </a:tc>
                <a:tc hMerge="1">
                  <a:txBody>
                    <a:bodyPr/>
                    <a:lstStyle/>
                    <a:p>
                      <a:endParaRPr lang="en-GB"/>
                    </a:p>
                  </a:txBody>
                  <a:tcPr/>
                </a:tc>
                <a:tc hMerge="1">
                  <a:txBody>
                    <a:bodyPr/>
                    <a:lstStyle/>
                    <a:p>
                      <a:endParaRPr lang="en-GB"/>
                    </a:p>
                  </a:txBody>
                  <a:tcPr/>
                </a:tc>
                <a:tc gridSpan="3">
                  <a:txBody>
                    <a:bodyPr/>
                    <a:lstStyle/>
                    <a:p>
                      <a:r>
                        <a:rPr lang="en-GB" dirty="0"/>
                        <a:t>Option 6 </a:t>
                      </a:r>
                    </a:p>
                  </a:txBody>
                  <a:tcPr/>
                </a:tc>
                <a:tc hMerge="1">
                  <a:txBody>
                    <a:bodyPr/>
                    <a:lstStyle/>
                    <a:p>
                      <a:endParaRPr lang="en-GB"/>
                    </a:p>
                  </a:txBody>
                  <a:tcPr/>
                </a:tc>
                <a:tc hMerge="1">
                  <a:txBody>
                    <a:bodyPr/>
                    <a:lstStyle/>
                    <a:p>
                      <a:endParaRPr lang="en-GB"/>
                    </a:p>
                  </a:txBody>
                  <a:tcPr/>
                </a:tc>
                <a:tc gridSpan="3">
                  <a:txBody>
                    <a:bodyPr/>
                    <a:lstStyle/>
                    <a:p>
                      <a:r>
                        <a:rPr lang="en-GB" dirty="0"/>
                        <a:t>Option 7</a:t>
                      </a:r>
                    </a:p>
                  </a:txBody>
                  <a:tcPr/>
                </a:tc>
                <a:tc hMerge="1">
                  <a:txBody>
                    <a:bodyPr/>
                    <a:lstStyle/>
                    <a:p>
                      <a:endParaRPr lang="en-GB"/>
                    </a:p>
                  </a:txBody>
                  <a:tcPr/>
                </a:tc>
                <a:tc hMerge="1">
                  <a:txBody>
                    <a:bodyPr/>
                    <a:lstStyle/>
                    <a:p>
                      <a:endParaRPr lang="en-GB"/>
                    </a:p>
                  </a:txBody>
                  <a:tcPr/>
                </a:tc>
                <a:tc gridSpan="3">
                  <a:txBody>
                    <a:bodyPr/>
                    <a:lstStyle/>
                    <a:p>
                      <a:r>
                        <a:rPr lang="en-GB" dirty="0"/>
                        <a:t>Option 8</a:t>
                      </a: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44998615"/>
                  </a:ext>
                </a:extLst>
              </a:tr>
              <a:tr h="730599">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Score</a:t>
                      </a:r>
                    </a:p>
                  </a:txBody>
                  <a:tcPr vert="vert270"/>
                </a:tc>
                <a:tc>
                  <a:txBody>
                    <a:bodyPr/>
                    <a:lstStyle/>
                    <a:p>
                      <a:r>
                        <a:rPr lang="en-GB" sz="1400" dirty="0">
                          <a:latin typeface="Arial" panose="020B0604020202020204" pitchFamily="34" charset="0"/>
                          <a:cs typeface="Arial" panose="020B0604020202020204" pitchFamily="34" charset="0"/>
                        </a:rPr>
                        <a:t>Weight</a:t>
                      </a:r>
                    </a:p>
                  </a:txBody>
                  <a:tcPr vert="vert270"/>
                </a:tc>
                <a:tc>
                  <a:txBody>
                    <a:bodyPr/>
                    <a:lstStyle/>
                    <a:p>
                      <a:r>
                        <a:rPr lang="en-GB" sz="1400" dirty="0">
                          <a:latin typeface="Arial" panose="020B0604020202020204" pitchFamily="34" charset="0"/>
                          <a:cs typeface="Arial" panose="020B0604020202020204" pitchFamily="34" charset="0"/>
                        </a:rPr>
                        <a:t>Total</a:t>
                      </a:r>
                    </a:p>
                  </a:txBody>
                  <a:tcPr vert="vert270"/>
                </a:tc>
                <a:tc>
                  <a:txBody>
                    <a:bodyPr/>
                    <a:lstStyle/>
                    <a:p>
                      <a:r>
                        <a:rPr lang="en-GB" sz="1400" dirty="0">
                          <a:latin typeface="Arial" panose="020B0604020202020204" pitchFamily="34" charset="0"/>
                          <a:cs typeface="Arial" panose="020B0604020202020204" pitchFamily="34" charset="0"/>
                        </a:rPr>
                        <a:t>Score</a:t>
                      </a:r>
                    </a:p>
                  </a:txBody>
                  <a:tcPr vert="vert270"/>
                </a:tc>
                <a:tc>
                  <a:txBody>
                    <a:bodyPr/>
                    <a:lstStyle/>
                    <a:p>
                      <a:r>
                        <a:rPr lang="en-GB" sz="1400" dirty="0">
                          <a:latin typeface="Arial" panose="020B0604020202020204" pitchFamily="34" charset="0"/>
                          <a:cs typeface="Arial" panose="020B0604020202020204" pitchFamily="34" charset="0"/>
                        </a:rPr>
                        <a:t>Weight</a:t>
                      </a:r>
                    </a:p>
                  </a:txBody>
                  <a:tcPr vert="vert270"/>
                </a:tc>
                <a:tc>
                  <a:txBody>
                    <a:bodyPr/>
                    <a:lstStyle/>
                    <a:p>
                      <a:r>
                        <a:rPr lang="en-GB" sz="1400" dirty="0">
                          <a:latin typeface="Arial" panose="020B0604020202020204" pitchFamily="34" charset="0"/>
                          <a:cs typeface="Arial" panose="020B0604020202020204" pitchFamily="34" charset="0"/>
                        </a:rPr>
                        <a:t>Total</a:t>
                      </a:r>
                    </a:p>
                  </a:txBody>
                  <a:tcPr vert="vert270"/>
                </a:tc>
                <a:tc>
                  <a:txBody>
                    <a:bodyPr/>
                    <a:lstStyle/>
                    <a:p>
                      <a:r>
                        <a:rPr lang="en-GB" sz="1400" dirty="0">
                          <a:latin typeface="Arial" panose="020B0604020202020204" pitchFamily="34" charset="0"/>
                          <a:cs typeface="Arial" panose="020B0604020202020204" pitchFamily="34" charset="0"/>
                        </a:rPr>
                        <a:t>Score</a:t>
                      </a:r>
                    </a:p>
                  </a:txBody>
                  <a:tcPr vert="vert270"/>
                </a:tc>
                <a:tc>
                  <a:txBody>
                    <a:bodyPr/>
                    <a:lstStyle/>
                    <a:p>
                      <a:r>
                        <a:rPr lang="en-GB" sz="1400" dirty="0">
                          <a:latin typeface="Arial" panose="020B0604020202020204" pitchFamily="34" charset="0"/>
                          <a:cs typeface="Arial" panose="020B0604020202020204" pitchFamily="34" charset="0"/>
                        </a:rPr>
                        <a:t>Weight</a:t>
                      </a:r>
                    </a:p>
                  </a:txBody>
                  <a:tcPr vert="vert270"/>
                </a:tc>
                <a:tc>
                  <a:txBody>
                    <a:bodyPr/>
                    <a:lstStyle/>
                    <a:p>
                      <a:r>
                        <a:rPr lang="en-GB" sz="1400" dirty="0">
                          <a:latin typeface="Arial" panose="020B0604020202020204" pitchFamily="34" charset="0"/>
                          <a:cs typeface="Arial" panose="020B0604020202020204" pitchFamily="34" charset="0"/>
                        </a:rPr>
                        <a:t>Total</a:t>
                      </a:r>
                    </a:p>
                  </a:txBody>
                  <a:tcPr vert="vert270"/>
                </a:tc>
                <a:tc>
                  <a:txBody>
                    <a:bodyPr/>
                    <a:lstStyle/>
                    <a:p>
                      <a:r>
                        <a:rPr lang="en-GB" sz="1400" dirty="0">
                          <a:latin typeface="Arial" panose="020B0604020202020204" pitchFamily="34" charset="0"/>
                          <a:cs typeface="Arial" panose="020B0604020202020204" pitchFamily="34" charset="0"/>
                        </a:rPr>
                        <a:t>Score</a:t>
                      </a:r>
                    </a:p>
                  </a:txBody>
                  <a:tcPr vert="vert270"/>
                </a:tc>
                <a:tc>
                  <a:txBody>
                    <a:bodyPr/>
                    <a:lstStyle/>
                    <a:p>
                      <a:r>
                        <a:rPr lang="en-GB" sz="1400" dirty="0">
                          <a:latin typeface="Arial" panose="020B0604020202020204" pitchFamily="34" charset="0"/>
                          <a:cs typeface="Arial" panose="020B0604020202020204" pitchFamily="34" charset="0"/>
                        </a:rPr>
                        <a:t>Weight</a:t>
                      </a:r>
                    </a:p>
                  </a:txBody>
                  <a:tcPr vert="vert270"/>
                </a:tc>
                <a:tc>
                  <a:txBody>
                    <a:bodyPr/>
                    <a:lstStyle/>
                    <a:p>
                      <a:r>
                        <a:rPr lang="en-GB" sz="1400" dirty="0">
                          <a:latin typeface="Arial" panose="020B0604020202020204" pitchFamily="34" charset="0"/>
                          <a:cs typeface="Arial" panose="020B0604020202020204" pitchFamily="34" charset="0"/>
                        </a:rPr>
                        <a:t>Total</a:t>
                      </a:r>
                    </a:p>
                  </a:txBody>
                  <a:tcPr vert="vert270"/>
                </a:tc>
                <a:extLst>
                  <a:ext uri="{0D108BD9-81ED-4DB2-BD59-A6C34878D82A}">
                    <a16:rowId xmlns:a16="http://schemas.microsoft.com/office/drawing/2014/main" val="1224557024"/>
                  </a:ext>
                </a:extLst>
              </a:tr>
              <a:tr h="383458">
                <a:tc>
                  <a:txBody>
                    <a:bodyPr/>
                    <a:lstStyle/>
                    <a:p>
                      <a:r>
                        <a:rPr lang="en-GB" sz="1400" b="1" dirty="0">
                          <a:latin typeface="Arial" panose="020B0604020202020204" pitchFamily="34" charset="0"/>
                          <a:cs typeface="Arial" panose="020B0604020202020204" pitchFamily="34" charset="0"/>
                        </a:rPr>
                        <a:t>Deliverable</a:t>
                      </a: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22.8</a:t>
                      </a: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22.8</a:t>
                      </a: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22.8</a:t>
                      </a: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22.8</a:t>
                      </a:r>
                    </a:p>
                  </a:txBody>
                  <a:tcPr/>
                </a:tc>
                <a:tc>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61493212"/>
                  </a:ext>
                </a:extLst>
              </a:tr>
              <a:tr h="727588">
                <a:tc>
                  <a:txBody>
                    <a:bodyPr/>
                    <a:lstStyle/>
                    <a:p>
                      <a:r>
                        <a:rPr lang="en-GB" sz="1400" b="1" dirty="0">
                          <a:latin typeface="Arial" panose="020B0604020202020204" pitchFamily="34" charset="0"/>
                          <a:cs typeface="Arial" panose="020B0604020202020204" pitchFamily="34" charset="0"/>
                        </a:rPr>
                        <a:t>Offer of support for all</a:t>
                      </a: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26.3</a:t>
                      </a: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26.3</a:t>
                      </a: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26.3</a:t>
                      </a: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26.3</a:t>
                      </a:r>
                    </a:p>
                  </a:txBody>
                  <a:tcPr/>
                </a:tc>
                <a:tc>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62152307"/>
                  </a:ext>
                </a:extLst>
              </a:tr>
              <a:tr h="560437">
                <a:tc>
                  <a:txBody>
                    <a:bodyPr/>
                    <a:lstStyle/>
                    <a:p>
                      <a:r>
                        <a:rPr lang="en-GB" sz="1400" b="1" dirty="0">
                          <a:latin typeface="Arial" panose="020B0604020202020204" pitchFamily="34" charset="0"/>
                          <a:cs typeface="Arial" panose="020B0604020202020204" pitchFamily="34" charset="0"/>
                        </a:rPr>
                        <a:t>Nice Guidance</a:t>
                      </a: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26.3</a:t>
                      </a: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26.3</a:t>
                      </a: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26.3</a:t>
                      </a: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26.3</a:t>
                      </a:r>
                    </a:p>
                  </a:txBody>
                  <a:tcPr/>
                </a:tc>
                <a:tc>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57345082"/>
                  </a:ext>
                </a:extLst>
              </a:tr>
              <a:tr h="721741">
                <a:tc>
                  <a:txBody>
                    <a:bodyPr/>
                    <a:lstStyle/>
                    <a:p>
                      <a:r>
                        <a:rPr lang="en-GB" sz="1400" b="1" dirty="0">
                          <a:latin typeface="Arial" panose="020B0604020202020204" pitchFamily="34" charset="0"/>
                          <a:cs typeface="Arial" panose="020B0604020202020204" pitchFamily="34" charset="0"/>
                        </a:rPr>
                        <a:t>Reduce Inequalities</a:t>
                      </a: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24.6</a:t>
                      </a: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24.6</a:t>
                      </a: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24.6</a:t>
                      </a: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24.6</a:t>
                      </a:r>
                    </a:p>
                  </a:txBody>
                  <a:tcPr/>
                </a:tc>
                <a:tc>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5476846"/>
                  </a:ext>
                </a:extLst>
              </a:tr>
              <a:tr h="459104">
                <a:tc>
                  <a:txBody>
                    <a:bodyPr/>
                    <a:lstStyle/>
                    <a:p>
                      <a:r>
                        <a:rPr lang="en-GB" sz="1400" b="1" dirty="0">
                          <a:latin typeface="Arial" panose="020B0604020202020204" pitchFamily="34" charset="0"/>
                          <a:cs typeface="Arial" panose="020B0604020202020204" pitchFamily="34" charset="0"/>
                        </a:rPr>
                        <a:t>Total</a:t>
                      </a: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100</a:t>
                      </a: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100</a:t>
                      </a: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100</a:t>
                      </a: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100</a:t>
                      </a:r>
                    </a:p>
                  </a:txBody>
                  <a:tcPr/>
                </a:tc>
                <a:tc>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81069646"/>
                  </a:ext>
                </a:extLst>
              </a:tr>
            </a:tbl>
          </a:graphicData>
        </a:graphic>
      </p:graphicFrame>
      <p:sp>
        <p:nvSpPr>
          <p:cNvPr id="3" name="Title 2">
            <a:extLst>
              <a:ext uri="{FF2B5EF4-FFF2-40B4-BE49-F238E27FC236}">
                <a16:creationId xmlns:a16="http://schemas.microsoft.com/office/drawing/2014/main" id="{90F8FA9A-C6C9-662C-D229-49556220E96E}"/>
              </a:ext>
            </a:extLst>
          </p:cNvPr>
          <p:cNvSpPr>
            <a:spLocks noGrp="1"/>
          </p:cNvSpPr>
          <p:nvPr>
            <p:ph type="title"/>
          </p:nvPr>
        </p:nvSpPr>
        <p:spPr/>
        <p:txBody>
          <a:bodyPr/>
          <a:lstStyle/>
          <a:p>
            <a:r>
              <a:rPr lang="en-GB" dirty="0"/>
              <a:t>Options Table and Scoring </a:t>
            </a:r>
          </a:p>
        </p:txBody>
      </p:sp>
    </p:spTree>
    <p:extLst>
      <p:ext uri="{BB962C8B-B14F-4D97-AF65-F5344CB8AC3E}">
        <p14:creationId xmlns:p14="http://schemas.microsoft.com/office/powerpoint/2010/main" val="3975892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28D415-5782-A9E7-AB74-3E2E8545A6B6}"/>
              </a:ext>
            </a:extLst>
          </p:cNvPr>
          <p:cNvSpPr>
            <a:spLocks noGrp="1"/>
          </p:cNvSpPr>
          <p:nvPr>
            <p:ph type="ctrTitle"/>
          </p:nvPr>
        </p:nvSpPr>
        <p:spPr/>
        <p:txBody>
          <a:bodyPr/>
          <a:lstStyle/>
          <a:p>
            <a:r>
              <a:rPr lang="en-GB" dirty="0"/>
              <a:t>Next Steps</a:t>
            </a:r>
          </a:p>
        </p:txBody>
      </p:sp>
    </p:spTree>
    <p:extLst>
      <p:ext uri="{BB962C8B-B14F-4D97-AF65-F5344CB8AC3E}">
        <p14:creationId xmlns:p14="http://schemas.microsoft.com/office/powerpoint/2010/main" val="482910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A2CD786-0E9E-E3C9-16E5-A3AE3CAA834B}"/>
              </a:ext>
            </a:extLst>
          </p:cNvPr>
          <p:cNvSpPr>
            <a:spLocks noGrp="1"/>
          </p:cNvSpPr>
          <p:nvPr>
            <p:ph idx="1"/>
          </p:nvPr>
        </p:nvSpPr>
        <p:spPr/>
        <p:txBody>
          <a:bodyPr/>
          <a:lstStyle/>
          <a:p>
            <a:r>
              <a:rPr lang="en-GB" dirty="0"/>
              <a:t>NHS Greater Manchester's decision making body will be advised of the outcome they will make a decision of what options will go forward.</a:t>
            </a:r>
          </a:p>
          <a:p>
            <a:r>
              <a:rPr lang="en-GB" dirty="0"/>
              <a:t>We will update all parties of the decision and a date that the consultation will go live</a:t>
            </a:r>
          </a:p>
          <a:p>
            <a:r>
              <a:rPr lang="en-GB" dirty="0"/>
              <a:t>A lived experience group will be called prior to consultation starting to assist in the developments of plans.#</a:t>
            </a:r>
          </a:p>
          <a:p>
            <a:r>
              <a:rPr lang="en-GB" dirty="0"/>
              <a:t>No consultation can begin until after the general Election has finished, we are currently in the pre-election period and aim to go to consultation from 8</a:t>
            </a:r>
            <a:r>
              <a:rPr lang="en-GB" baseline="30000" dirty="0"/>
              <a:t>th</a:t>
            </a:r>
            <a:r>
              <a:rPr lang="en-GB" dirty="0"/>
              <a:t> July 2024</a:t>
            </a:r>
          </a:p>
          <a:p>
            <a:endParaRPr lang="en-GB" dirty="0"/>
          </a:p>
        </p:txBody>
      </p:sp>
      <p:sp>
        <p:nvSpPr>
          <p:cNvPr id="3" name="Title 2">
            <a:extLst>
              <a:ext uri="{FF2B5EF4-FFF2-40B4-BE49-F238E27FC236}">
                <a16:creationId xmlns:a16="http://schemas.microsoft.com/office/drawing/2014/main" id="{97F33E18-5A30-1190-D8C6-7570EE7937FE}"/>
              </a:ext>
            </a:extLst>
          </p:cNvPr>
          <p:cNvSpPr>
            <a:spLocks noGrp="1"/>
          </p:cNvSpPr>
          <p:nvPr>
            <p:ph type="title"/>
          </p:nvPr>
        </p:nvSpPr>
        <p:spPr/>
        <p:txBody>
          <a:bodyPr/>
          <a:lstStyle/>
          <a:p>
            <a:r>
              <a:rPr lang="en-GB" dirty="0"/>
              <a:t>Next Steps</a:t>
            </a:r>
          </a:p>
        </p:txBody>
      </p:sp>
    </p:spTree>
    <p:extLst>
      <p:ext uri="{BB962C8B-B14F-4D97-AF65-F5344CB8AC3E}">
        <p14:creationId xmlns:p14="http://schemas.microsoft.com/office/powerpoint/2010/main" val="37214998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5A8CA5-B10B-2C77-8980-D41A2C46ACE3}"/>
              </a:ext>
            </a:extLst>
          </p:cNvPr>
          <p:cNvSpPr>
            <a:spLocks noGrp="1"/>
          </p:cNvSpPr>
          <p:nvPr>
            <p:ph type="ctrTitle"/>
          </p:nvPr>
        </p:nvSpPr>
        <p:spPr/>
        <p:txBody>
          <a:bodyPr/>
          <a:lstStyle/>
          <a:p>
            <a:r>
              <a:rPr lang="en-GB" dirty="0"/>
              <a:t>Closing Remarks</a:t>
            </a:r>
          </a:p>
        </p:txBody>
      </p:sp>
    </p:spTree>
    <p:extLst>
      <p:ext uri="{BB962C8B-B14F-4D97-AF65-F5344CB8AC3E}">
        <p14:creationId xmlns:p14="http://schemas.microsoft.com/office/powerpoint/2010/main" val="3382136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5CD1F0-40D3-425B-4A95-CD84633E0052}"/>
              </a:ext>
            </a:extLst>
          </p:cNvPr>
          <p:cNvSpPr>
            <a:spLocks noGrp="1"/>
          </p:cNvSpPr>
          <p:nvPr>
            <p:ph idx="1"/>
          </p:nvPr>
        </p:nvSpPr>
        <p:spPr/>
        <p:txBody>
          <a:bodyPr/>
          <a:lstStyle/>
          <a:p>
            <a:pPr marL="0" indent="0">
              <a:buNone/>
            </a:pPr>
            <a:r>
              <a:rPr lang="en-GB" dirty="0"/>
              <a:t>In this session we will take time to review the options proposed</a:t>
            </a:r>
          </a:p>
          <a:p>
            <a:pPr marL="0" indent="0">
              <a:buNone/>
            </a:pPr>
            <a:r>
              <a:rPr lang="en-GB" dirty="0"/>
              <a:t>We will do this by reviewing each option through discussions, looking at evidence and scoring each option against the gateway and evaluation standards</a:t>
            </a:r>
          </a:p>
          <a:p>
            <a:pPr marL="0" indent="0">
              <a:buNone/>
            </a:pPr>
            <a:endParaRPr lang="en-GB" dirty="0"/>
          </a:p>
          <a:p>
            <a:pPr marL="0" indent="0">
              <a:buNone/>
            </a:pPr>
            <a:r>
              <a:rPr lang="en-GB" dirty="0"/>
              <a:t>By the end of the meeting, we will have agreed the options that we will recommend go forward to the consultation phase.</a:t>
            </a:r>
          </a:p>
          <a:p>
            <a:pPr marL="0" indent="0">
              <a:buNone/>
            </a:pPr>
            <a:endParaRPr lang="en-GB" dirty="0"/>
          </a:p>
          <a:p>
            <a:pPr marL="0" indent="0">
              <a:buNone/>
            </a:pPr>
            <a:r>
              <a:rPr lang="en-GB" dirty="0"/>
              <a:t>The session will be facilitated by Alexia Mitton </a:t>
            </a:r>
          </a:p>
        </p:txBody>
      </p:sp>
      <p:sp>
        <p:nvSpPr>
          <p:cNvPr id="3" name="Title 2">
            <a:extLst>
              <a:ext uri="{FF2B5EF4-FFF2-40B4-BE49-F238E27FC236}">
                <a16:creationId xmlns:a16="http://schemas.microsoft.com/office/drawing/2014/main" id="{854AEDEE-CD50-EEDA-904E-7163663A271A}"/>
              </a:ext>
            </a:extLst>
          </p:cNvPr>
          <p:cNvSpPr>
            <a:spLocks noGrp="1"/>
          </p:cNvSpPr>
          <p:nvPr>
            <p:ph type="title"/>
          </p:nvPr>
        </p:nvSpPr>
        <p:spPr/>
        <p:txBody>
          <a:bodyPr/>
          <a:lstStyle/>
          <a:p>
            <a:r>
              <a:rPr lang="en-GB" dirty="0"/>
              <a:t>Why are we here?</a:t>
            </a:r>
          </a:p>
        </p:txBody>
      </p:sp>
    </p:spTree>
    <p:extLst>
      <p:ext uri="{BB962C8B-B14F-4D97-AF65-F5344CB8AC3E}">
        <p14:creationId xmlns:p14="http://schemas.microsoft.com/office/powerpoint/2010/main" val="1834203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1FA6B6-A64D-36EB-DE12-0D148A56B5FD}"/>
              </a:ext>
            </a:extLst>
          </p:cNvPr>
          <p:cNvSpPr>
            <a:spLocks noGrp="1"/>
          </p:cNvSpPr>
          <p:nvPr>
            <p:ph type="ctrTitle"/>
          </p:nvPr>
        </p:nvSpPr>
        <p:spPr/>
        <p:txBody>
          <a:bodyPr>
            <a:normAutofit/>
          </a:bodyPr>
          <a:lstStyle/>
          <a:p>
            <a:r>
              <a:rPr lang="en-GB" dirty="0"/>
              <a:t>Background </a:t>
            </a:r>
          </a:p>
        </p:txBody>
      </p:sp>
    </p:spTree>
    <p:extLst>
      <p:ext uri="{BB962C8B-B14F-4D97-AF65-F5344CB8AC3E}">
        <p14:creationId xmlns:p14="http://schemas.microsoft.com/office/powerpoint/2010/main" val="3604543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BAD8297-3135-8E70-F98D-E6F73B544BC4}"/>
              </a:ext>
            </a:extLst>
          </p:cNvPr>
          <p:cNvSpPr>
            <a:spLocks noGrp="1"/>
          </p:cNvSpPr>
          <p:nvPr>
            <p:ph idx="1"/>
          </p:nvPr>
        </p:nvSpPr>
        <p:spPr>
          <a:xfrm>
            <a:off x="563671" y="1594624"/>
            <a:ext cx="10790129" cy="4817327"/>
          </a:xfrm>
        </p:spPr>
        <p:txBody>
          <a:bodyPr>
            <a:normAutofit/>
          </a:bodyPr>
          <a:lstStyle/>
          <a:p>
            <a:r>
              <a:rPr lang="en-GB" dirty="0"/>
              <a:t>Since 2019 referrals to adult ADHD services have grown by 500% with roughly 1500 monthly referrals being received in GM</a:t>
            </a:r>
          </a:p>
          <a:p>
            <a:r>
              <a:rPr lang="en-GB" dirty="0"/>
              <a:t>Services are struggling to meet demand and support those who need support the most. </a:t>
            </a:r>
          </a:p>
          <a:p>
            <a:r>
              <a:rPr lang="en-GB" dirty="0"/>
              <a:t>In 2023 a professional's task and finish group was set up to look at this</a:t>
            </a:r>
          </a:p>
          <a:p>
            <a:r>
              <a:rPr lang="en-GB" dirty="0"/>
              <a:t>In late 2023 conversations started to look at how services may need to be delivered differently.</a:t>
            </a:r>
          </a:p>
          <a:p>
            <a:r>
              <a:rPr lang="en-GB" dirty="0"/>
              <a:t>Feb 2024 a “why do things need to change” paper was written and following this pre consultation engagement was started</a:t>
            </a:r>
          </a:p>
          <a:p>
            <a:endParaRPr lang="en-GB" dirty="0"/>
          </a:p>
        </p:txBody>
      </p:sp>
      <p:sp>
        <p:nvSpPr>
          <p:cNvPr id="3" name="Title 2">
            <a:extLst>
              <a:ext uri="{FF2B5EF4-FFF2-40B4-BE49-F238E27FC236}">
                <a16:creationId xmlns:a16="http://schemas.microsoft.com/office/drawing/2014/main" id="{432F5C01-3F6D-1E72-3BE9-DC8E3547FC07}"/>
              </a:ext>
            </a:extLst>
          </p:cNvPr>
          <p:cNvSpPr>
            <a:spLocks noGrp="1"/>
          </p:cNvSpPr>
          <p:nvPr>
            <p:ph type="title"/>
          </p:nvPr>
        </p:nvSpPr>
        <p:spPr/>
        <p:txBody>
          <a:bodyPr/>
          <a:lstStyle/>
          <a:p>
            <a:r>
              <a:rPr lang="en-GB" dirty="0"/>
              <a:t>Our journey so far:</a:t>
            </a:r>
          </a:p>
        </p:txBody>
      </p:sp>
    </p:spTree>
    <p:extLst>
      <p:ext uri="{BB962C8B-B14F-4D97-AF65-F5344CB8AC3E}">
        <p14:creationId xmlns:p14="http://schemas.microsoft.com/office/powerpoint/2010/main" val="3696242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726487-6DBF-74C3-DC75-3D1CC3C0B623}"/>
              </a:ext>
            </a:extLst>
          </p:cNvPr>
          <p:cNvSpPr>
            <a:spLocks noGrp="1"/>
          </p:cNvSpPr>
          <p:nvPr>
            <p:ph idx="1"/>
          </p:nvPr>
        </p:nvSpPr>
        <p:spPr/>
        <p:txBody>
          <a:bodyPr>
            <a:normAutofit/>
          </a:bodyPr>
          <a:lstStyle/>
          <a:p>
            <a:pPr marL="0" indent="0" algn="l" rtl="0" fontAlgn="base">
              <a:buNone/>
            </a:pPr>
            <a:r>
              <a:rPr lang="en-GB" sz="2000" b="0" i="0" dirty="0">
                <a:solidFill>
                  <a:srgbClr val="000000"/>
                </a:solidFill>
                <a:effectLst/>
                <a:latin typeface="Arial" panose="020B0604020202020204" pitchFamily="34" charset="0"/>
              </a:rPr>
              <a:t>​Since the pandemic, the number of people who have been referred for ADHD assessment, diagnosis and treatment has increased a lot: </a:t>
            </a:r>
            <a:endParaRPr lang="en-GB" sz="2800" b="0" i="0" dirty="0">
              <a:solidFill>
                <a:srgbClr val="000000"/>
              </a:solidFill>
              <a:effectLst/>
              <a:latin typeface="Segoe UI" panose="020B0502040204020203" pitchFamily="34" charset="0"/>
            </a:endParaRPr>
          </a:p>
          <a:p>
            <a:pPr marL="0" indent="0" algn="l" rtl="0" fontAlgn="base">
              <a:buNone/>
            </a:pPr>
            <a:r>
              <a:rPr lang="en-GB" sz="2000" b="0" i="0" dirty="0">
                <a:solidFill>
                  <a:srgbClr val="000000"/>
                </a:solidFill>
                <a:effectLst/>
                <a:latin typeface="Arial" panose="020B0604020202020204" pitchFamily="34" charset="0"/>
              </a:rPr>
              <a:t>​Adult AHD referrals are approximately 5 times higher than they were. </a:t>
            </a:r>
          </a:p>
          <a:p>
            <a:pPr marL="0" indent="0" algn="l" rtl="0" fontAlgn="base">
              <a:buNone/>
            </a:pPr>
            <a:r>
              <a:rPr lang="en-GB" sz="2000" b="0" i="0" dirty="0">
                <a:solidFill>
                  <a:srgbClr val="000000"/>
                </a:solidFill>
                <a:effectLst/>
                <a:latin typeface="Arial" panose="020B0604020202020204" pitchFamily="34" charset="0"/>
              </a:rPr>
              <a:t>​​Currently, we estimate that there are approximately 60,000 adults with ADHD.  </a:t>
            </a:r>
            <a:endParaRPr lang="en-GB" sz="2800" b="0" i="0" dirty="0">
              <a:solidFill>
                <a:srgbClr val="000000"/>
              </a:solidFill>
              <a:effectLst/>
              <a:latin typeface="Segoe UI" panose="020B0502040204020203" pitchFamily="34" charset="0"/>
            </a:endParaRPr>
          </a:p>
          <a:p>
            <a:pPr marL="0" indent="0" algn="l" rtl="0" fontAlgn="base">
              <a:buNone/>
            </a:pPr>
            <a:r>
              <a:rPr lang="en-GB" sz="2000" b="0" i="0" dirty="0">
                <a:solidFill>
                  <a:srgbClr val="000000"/>
                </a:solidFill>
                <a:effectLst/>
                <a:latin typeface="Arial" panose="020B0604020202020204" pitchFamily="34" charset="0"/>
              </a:rPr>
              <a:t>​​The situation is similar across the country and many places are reviewing their services.</a:t>
            </a:r>
          </a:p>
          <a:p>
            <a:pPr marL="0" indent="0" fontAlgn="base">
              <a:buNone/>
            </a:pPr>
            <a:r>
              <a:rPr lang="en-GB" sz="2000" b="0" i="0" dirty="0">
                <a:solidFill>
                  <a:srgbClr val="000000"/>
                </a:solidFill>
                <a:effectLst/>
              </a:rPr>
              <a:t>​If we continue with the service as it currently is, some people could be waiting over 7 years for diagnosis and treatment, which is not acceptable to them or to us.   </a:t>
            </a:r>
          </a:p>
          <a:p>
            <a:pPr marL="0" indent="0" algn="l" rtl="0" fontAlgn="base">
              <a:buNone/>
            </a:pPr>
            <a:r>
              <a:rPr lang="en-GB" sz="2000" b="0" i="0" dirty="0">
                <a:solidFill>
                  <a:srgbClr val="000000"/>
                </a:solidFill>
                <a:effectLst/>
                <a:latin typeface="Arial" panose="020B0604020202020204" pitchFamily="34" charset="0"/>
              </a:rPr>
              <a:t> </a:t>
            </a:r>
            <a:endParaRPr lang="en-GB" sz="2800" b="0" i="0" dirty="0">
              <a:solidFill>
                <a:srgbClr val="000000"/>
              </a:solidFill>
              <a:effectLst/>
              <a:latin typeface="Segoe UI" panose="020B0502040204020203" pitchFamily="34" charset="0"/>
            </a:endParaRPr>
          </a:p>
          <a:p>
            <a:endParaRPr lang="en-GB" dirty="0"/>
          </a:p>
        </p:txBody>
      </p:sp>
      <p:sp>
        <p:nvSpPr>
          <p:cNvPr id="3" name="Title 2">
            <a:extLst>
              <a:ext uri="{FF2B5EF4-FFF2-40B4-BE49-F238E27FC236}">
                <a16:creationId xmlns:a16="http://schemas.microsoft.com/office/drawing/2014/main" id="{6F991DD6-4230-767F-2ADE-2B2D71E32DCA}"/>
              </a:ext>
            </a:extLst>
          </p:cNvPr>
          <p:cNvSpPr>
            <a:spLocks noGrp="1"/>
          </p:cNvSpPr>
          <p:nvPr>
            <p:ph type="title"/>
          </p:nvPr>
        </p:nvSpPr>
        <p:spPr/>
        <p:txBody>
          <a:bodyPr/>
          <a:lstStyle/>
          <a:p>
            <a:r>
              <a:rPr lang="en-GB" dirty="0"/>
              <a:t>Case for change summary</a:t>
            </a:r>
          </a:p>
        </p:txBody>
      </p:sp>
    </p:spTree>
    <p:extLst>
      <p:ext uri="{BB962C8B-B14F-4D97-AF65-F5344CB8AC3E}">
        <p14:creationId xmlns:p14="http://schemas.microsoft.com/office/powerpoint/2010/main" val="4241170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F55573-9BBB-B321-91F4-8B38632ACF50}"/>
              </a:ext>
            </a:extLst>
          </p:cNvPr>
          <p:cNvSpPr>
            <a:spLocks noGrp="1"/>
          </p:cNvSpPr>
          <p:nvPr>
            <p:ph type="ctrTitle"/>
          </p:nvPr>
        </p:nvSpPr>
        <p:spPr/>
        <p:txBody>
          <a:bodyPr/>
          <a:lstStyle/>
          <a:p>
            <a:r>
              <a:rPr lang="en-GB" dirty="0"/>
              <a:t>Standards</a:t>
            </a:r>
          </a:p>
        </p:txBody>
      </p:sp>
    </p:spTree>
    <p:extLst>
      <p:ext uri="{BB962C8B-B14F-4D97-AF65-F5344CB8AC3E}">
        <p14:creationId xmlns:p14="http://schemas.microsoft.com/office/powerpoint/2010/main" val="3082345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C00DD39-5B66-1A81-95FC-B85359ED7088}"/>
              </a:ext>
            </a:extLst>
          </p:cNvPr>
          <p:cNvSpPr>
            <a:spLocks noGrp="1"/>
          </p:cNvSpPr>
          <p:nvPr>
            <p:ph idx="1"/>
          </p:nvPr>
        </p:nvSpPr>
        <p:spPr>
          <a:xfrm>
            <a:off x="6096000" y="1669475"/>
            <a:ext cx="4643949" cy="4351338"/>
          </a:xfrm>
        </p:spPr>
        <p:txBody>
          <a:bodyPr>
            <a:normAutofit/>
          </a:bodyPr>
          <a:lstStyle/>
          <a:p>
            <a:pPr marL="285750" indent="-285750"/>
            <a:r>
              <a:rPr lang="en-GB" sz="1800" dirty="0"/>
              <a:t>Deliverability.</a:t>
            </a:r>
          </a:p>
          <a:p>
            <a:pPr marL="285750" indent="-285750"/>
            <a:r>
              <a:rPr lang="en-GB" sz="1800" dirty="0"/>
              <a:t>Offer of support for all.</a:t>
            </a:r>
          </a:p>
          <a:p>
            <a:pPr marL="285750" indent="-285750"/>
            <a:r>
              <a:rPr lang="en-GB" sz="1800" dirty="0"/>
              <a:t>Meets NICE guidelines.</a:t>
            </a:r>
          </a:p>
          <a:p>
            <a:pPr marL="285750" indent="-285750"/>
            <a:r>
              <a:rPr lang="en-GB" sz="1800" dirty="0"/>
              <a:t>Reduces Health inequalities.</a:t>
            </a:r>
          </a:p>
          <a:p>
            <a:endParaRPr lang="en-GB" sz="1800" dirty="0"/>
          </a:p>
        </p:txBody>
      </p:sp>
      <p:sp>
        <p:nvSpPr>
          <p:cNvPr id="3" name="Title 2">
            <a:extLst>
              <a:ext uri="{FF2B5EF4-FFF2-40B4-BE49-F238E27FC236}">
                <a16:creationId xmlns:a16="http://schemas.microsoft.com/office/drawing/2014/main" id="{EAE07E30-E6EA-C87E-A3D9-48F99C2F3021}"/>
              </a:ext>
            </a:extLst>
          </p:cNvPr>
          <p:cNvSpPr>
            <a:spLocks noGrp="1"/>
          </p:cNvSpPr>
          <p:nvPr>
            <p:ph type="title"/>
          </p:nvPr>
        </p:nvSpPr>
        <p:spPr>
          <a:xfrm>
            <a:off x="552095" y="1149930"/>
            <a:ext cx="4643949" cy="519545"/>
          </a:xfrm>
        </p:spPr>
        <p:txBody>
          <a:bodyPr/>
          <a:lstStyle/>
          <a:p>
            <a:r>
              <a:rPr lang="en-GB" dirty="0"/>
              <a:t>Gateway Standards</a:t>
            </a:r>
          </a:p>
        </p:txBody>
      </p:sp>
      <p:sp>
        <p:nvSpPr>
          <p:cNvPr id="5" name="Title 2">
            <a:extLst>
              <a:ext uri="{FF2B5EF4-FFF2-40B4-BE49-F238E27FC236}">
                <a16:creationId xmlns:a16="http://schemas.microsoft.com/office/drawing/2014/main" id="{FB85127F-FF6B-3F4A-E8CA-005BEFFF0BEB}"/>
              </a:ext>
            </a:extLst>
          </p:cNvPr>
          <p:cNvSpPr txBox="1">
            <a:spLocks/>
          </p:cNvSpPr>
          <p:nvPr/>
        </p:nvSpPr>
        <p:spPr>
          <a:xfrm>
            <a:off x="6096000" y="1132937"/>
            <a:ext cx="4643949" cy="5195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rgbClr val="3E5F73"/>
                </a:solidFill>
                <a:latin typeface="Arial" panose="020B0604020202020204" pitchFamily="34" charset="0"/>
                <a:ea typeface="+mj-ea"/>
                <a:cs typeface="Arial" panose="020B0604020202020204" pitchFamily="34" charset="0"/>
              </a:defRPr>
            </a:lvl1pPr>
          </a:lstStyle>
          <a:p>
            <a:r>
              <a:rPr lang="en-GB" dirty="0"/>
              <a:t>Evaluation Standards</a:t>
            </a:r>
          </a:p>
        </p:txBody>
      </p:sp>
      <p:sp>
        <p:nvSpPr>
          <p:cNvPr id="6" name="TextBox 5">
            <a:extLst>
              <a:ext uri="{FF2B5EF4-FFF2-40B4-BE49-F238E27FC236}">
                <a16:creationId xmlns:a16="http://schemas.microsoft.com/office/drawing/2014/main" id="{B0692C99-26AA-EBEF-68B1-8BFE42906D89}"/>
              </a:ext>
            </a:extLst>
          </p:cNvPr>
          <p:cNvSpPr txBox="1"/>
          <p:nvPr/>
        </p:nvSpPr>
        <p:spPr>
          <a:xfrm>
            <a:off x="552094" y="1866121"/>
            <a:ext cx="4643949" cy="1200329"/>
          </a:xfrm>
          <a:prstGeom prst="rect">
            <a:avLst/>
          </a:prstGeom>
          <a:noFill/>
        </p:spPr>
        <p:txBody>
          <a:bodyPr wrap="square" rtlCol="0">
            <a:spAutoFit/>
          </a:bodyPr>
          <a:lstStyle/>
          <a:p>
            <a:pPr marL="342900" indent="-342900">
              <a:buFont typeface="+mj-lt"/>
              <a:buAutoNum type="arabicPeriod"/>
            </a:pPr>
            <a:r>
              <a:rPr lang="en-GB" dirty="0">
                <a:latin typeface="Arial" panose="020B0604020202020204" pitchFamily="34" charset="0"/>
                <a:cs typeface="Arial" panose="020B0604020202020204" pitchFamily="34" charset="0"/>
              </a:rPr>
              <a:t>Equity across GM.</a:t>
            </a:r>
          </a:p>
          <a:p>
            <a:pPr marL="342900" indent="-342900">
              <a:buFont typeface="+mj-lt"/>
              <a:buAutoNum type="arabicPeriod"/>
            </a:pPr>
            <a:r>
              <a:rPr lang="en-GB" dirty="0">
                <a:latin typeface="Arial" panose="020B0604020202020204" pitchFamily="34" charset="0"/>
                <a:cs typeface="Arial" panose="020B0604020202020204" pitchFamily="34" charset="0"/>
              </a:rPr>
              <a:t>Affordability.</a:t>
            </a:r>
          </a:p>
          <a:p>
            <a:pPr marL="342900" indent="-342900">
              <a:buFont typeface="+mj-lt"/>
              <a:buAutoNum type="arabicPeriod"/>
            </a:pPr>
            <a:r>
              <a:rPr lang="en-GB" dirty="0">
                <a:latin typeface="Arial" panose="020B0604020202020204" pitchFamily="34" charset="0"/>
                <a:cs typeface="Arial" panose="020B0604020202020204" pitchFamily="34" charset="0"/>
              </a:rPr>
              <a:t>Safety (includes Patients and Staff).</a:t>
            </a:r>
          </a:p>
          <a:p>
            <a:pPr lvl="1"/>
            <a:endParaRPr lang="en-GB" dirty="0"/>
          </a:p>
        </p:txBody>
      </p:sp>
      <p:sp>
        <p:nvSpPr>
          <p:cNvPr id="7" name="TextBox 6">
            <a:extLst>
              <a:ext uri="{FF2B5EF4-FFF2-40B4-BE49-F238E27FC236}">
                <a16:creationId xmlns:a16="http://schemas.microsoft.com/office/drawing/2014/main" id="{706BA054-1941-3429-DF06-D6230D98B663}"/>
              </a:ext>
            </a:extLst>
          </p:cNvPr>
          <p:cNvSpPr txBox="1"/>
          <p:nvPr/>
        </p:nvSpPr>
        <p:spPr>
          <a:xfrm>
            <a:off x="6096000" y="4031226"/>
            <a:ext cx="4643949"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In the case of the above standards, we will apply a weighting, this is a score given against each option to allow us to reach a decision on options that move through the gateway standards process.</a:t>
            </a:r>
          </a:p>
          <a:p>
            <a:endParaRPr lang="en-GB" dirty="0"/>
          </a:p>
        </p:txBody>
      </p:sp>
      <p:sp>
        <p:nvSpPr>
          <p:cNvPr id="8" name="TextBox 7">
            <a:extLst>
              <a:ext uri="{FF2B5EF4-FFF2-40B4-BE49-F238E27FC236}">
                <a16:creationId xmlns:a16="http://schemas.microsoft.com/office/drawing/2014/main" id="{DC663FE1-C196-A572-8A18-A602FA57C9DF}"/>
              </a:ext>
            </a:extLst>
          </p:cNvPr>
          <p:cNvSpPr txBox="1"/>
          <p:nvPr/>
        </p:nvSpPr>
        <p:spPr>
          <a:xfrm>
            <a:off x="552094" y="3263096"/>
            <a:ext cx="4643949"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In the case of the above standards, all options will be looked at to decide whether they meet these standards, we will score these using a 1-5 scale. Standard 1 needs to receive a yes (5) with 2 and 3 achieving a minimum score of 3 to move on to be scored against evaluation standards</a:t>
            </a:r>
          </a:p>
          <a:p>
            <a:endParaRPr lang="en-GB" dirty="0"/>
          </a:p>
          <a:p>
            <a:r>
              <a:rPr lang="en-GB" dirty="0"/>
              <a:t>Note: All 3 standards must be met to proceed</a:t>
            </a:r>
          </a:p>
        </p:txBody>
      </p:sp>
      <p:cxnSp>
        <p:nvCxnSpPr>
          <p:cNvPr id="10" name="Straight Arrow Connector 9">
            <a:extLst>
              <a:ext uri="{FF2B5EF4-FFF2-40B4-BE49-F238E27FC236}">
                <a16:creationId xmlns:a16="http://schemas.microsoft.com/office/drawing/2014/main" id="{791651DB-78B4-C030-CF3C-48D685ABE961}"/>
              </a:ext>
            </a:extLst>
          </p:cNvPr>
          <p:cNvCxnSpPr/>
          <p:nvPr/>
        </p:nvCxnSpPr>
        <p:spPr>
          <a:xfrm flipV="1">
            <a:off x="2359741" y="2791147"/>
            <a:ext cx="0" cy="46090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36AB9FE-39E7-DDFD-3E0D-14B6FF12A282}"/>
              </a:ext>
            </a:extLst>
          </p:cNvPr>
          <p:cNvCxnSpPr>
            <a:cxnSpLocks/>
          </p:cNvCxnSpPr>
          <p:nvPr/>
        </p:nvCxnSpPr>
        <p:spPr>
          <a:xfrm>
            <a:off x="7988709" y="3482500"/>
            <a:ext cx="0" cy="54872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E48432D-D902-5EBF-561A-033233713BCF}"/>
              </a:ext>
            </a:extLst>
          </p:cNvPr>
          <p:cNvCxnSpPr>
            <a:cxnSpLocks/>
          </p:cNvCxnSpPr>
          <p:nvPr/>
        </p:nvCxnSpPr>
        <p:spPr>
          <a:xfrm flipV="1">
            <a:off x="5196043" y="3429000"/>
            <a:ext cx="872293" cy="5499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81123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96jwpw5ze78dcnrownsspmnza4aaz2"/>
</p:tagLst>
</file>

<file path=ppt/theme/theme1.xml><?xml version="1.0" encoding="utf-8"?>
<a:theme xmlns:a="http://schemas.openxmlformats.org/drawingml/2006/main" name="1_Office Theme">
  <a:themeElements>
    <a:clrScheme name="NHS GM">
      <a:dk1>
        <a:srgbClr val="415563"/>
      </a:dk1>
      <a:lt1>
        <a:srgbClr val="FFFFFF"/>
      </a:lt1>
      <a:dk2>
        <a:srgbClr val="415563"/>
      </a:dk2>
      <a:lt2>
        <a:srgbClr val="E8EDEE"/>
      </a:lt2>
      <a:accent1>
        <a:srgbClr val="AE2473"/>
      </a:accent1>
      <a:accent2>
        <a:srgbClr val="ED7D31"/>
      </a:accent2>
      <a:accent3>
        <a:srgbClr val="005EB8"/>
      </a:accent3>
      <a:accent4>
        <a:srgbClr val="FFC000"/>
      </a:accent4>
      <a:accent5>
        <a:srgbClr val="FFFFFF"/>
      </a:accent5>
      <a:accent6>
        <a:srgbClr val="28B5E9"/>
      </a:accent6>
      <a:hlink>
        <a:srgbClr val="006AB4"/>
      </a:hlink>
      <a:folHlink>
        <a:srgbClr val="AE247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12.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13.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13.png"/></Relationships>
</file>

<file path=ppt/webextensions/_rels/webextension4.xml.rels><?xml version="1.0" encoding="UTF-8" standalone="yes"?>
<Relationships xmlns="http://schemas.openxmlformats.org/package/2006/relationships"><Relationship Id="rId1" Type="http://schemas.openxmlformats.org/officeDocument/2006/relationships/image" Target="../media/image14.png"/></Relationships>
</file>

<file path=ppt/webextensions/_rels/webextension5.xml.rels><?xml version="1.0" encoding="UTF-8" standalone="yes"?>
<Relationships xmlns="http://schemas.openxmlformats.org/package/2006/relationships"><Relationship Id="rId1" Type="http://schemas.openxmlformats.org/officeDocument/2006/relationships/image" Target="../media/image15.png"/></Relationships>
</file>

<file path=ppt/webextensions/_rels/webextension6.xml.rels><?xml version="1.0" encoding="UTF-8" standalone="yes"?>
<Relationships xmlns="http://schemas.openxmlformats.org/package/2006/relationships"><Relationship Id="rId1" Type="http://schemas.openxmlformats.org/officeDocument/2006/relationships/image" Target="../media/image15.png"/></Relationships>
</file>

<file path=ppt/webextensions/_rels/webextension7.xml.rels><?xml version="1.0" encoding="UTF-8" standalone="yes"?>
<Relationships xmlns="http://schemas.openxmlformats.org/package/2006/relationships"><Relationship Id="rId1" Type="http://schemas.openxmlformats.org/officeDocument/2006/relationships/image" Target="../media/image16.png"/></Relationships>
</file>

<file path=ppt/webextensions/_rels/webextension8.xml.rels><?xml version="1.0" encoding="UTF-8" standalone="yes"?>
<Relationships xmlns="http://schemas.openxmlformats.org/package/2006/relationships"><Relationship Id="rId1" Type="http://schemas.openxmlformats.org/officeDocument/2006/relationships/image" Target="../media/image17.png"/></Relationships>
</file>

<file path=ppt/webextensions/_rels/webextension9.xml.rels><?xml version="1.0" encoding="UTF-8" standalone="yes"?>
<Relationships xmlns="http://schemas.openxmlformats.org/package/2006/relationships"><Relationship Id="rId1" Type="http://schemas.openxmlformats.org/officeDocument/2006/relationships/image" Target="../media/image12.png"/></Relationships>
</file>

<file path=ppt/webextensions/webextension1.xml><?xml version="1.0" encoding="utf-8"?>
<we:webextension xmlns:we="http://schemas.microsoft.com/office/webextensions/webextension/2010/11" id="{3520E453-8383-4637-AC9C-3FF57F8C4336}">
  <we:reference id="4f6160f0-3339-47d0-9fd2-7d10a3e86c34" version="4.3.0.0" store="EXCatalog" storeType="EXCatalog"/>
  <we:alternateReferences>
    <we:reference id="WA104379261" version="4.3.0.0" store="en-GB" storeType="OMEX"/>
  </we:alternateReferences>
  <we:properties>
    <we:property name="MENTIMETER_QUESTION_ID_KEY" value="&quot;o2sbh91fvyzn&quot;"/>
    <we:property name="MENTIMETER_SHOW_JOIN_INSTRUCTIONS" value="&quot;false&quot;"/>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4FAB9B70-1273-4C67-B30E-0B874C0ED593}">
  <we:reference id="4f6160f0-3339-47d0-9fd2-7d10a3e86c34" version="4.3.0.0" store="EXCatalog" storeType="EXCatalog"/>
  <we:alternateReferences>
    <we:reference id="WA104379261" version="4.3.0.0" store="en-GB" storeType="OMEX"/>
  </we:alternateReferences>
  <we:properties>
    <we:property name="MENTIMETER_QUESTION_ID_KEY" value="&quot;saz2uu77xzgt&quot;"/>
    <we:property name="MENTIMETER_SHOW_JOIN_INSTRUCTIONS" value="&quot;false&quot;"/>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4FAB9B70-1273-4C67-B30E-0B874C0ED593}">
  <we:reference id="4f6160f0-3339-47d0-9fd2-7d10a3e86c34" version="4.3.0.0" store="EXCatalog" storeType="EXCatalog"/>
  <we:alternateReferences>
    <we:reference id="WA104379261" version="4.3.0.0" store="en-GB" storeType="OMEX"/>
  </we:alternateReferences>
  <we:properties>
    <we:property name="MENTIMETER_QUESTION_ID_KEY" value="&quot;saz2uu77xzgt&quot;"/>
    <we:property name="MENTIMETER_SHOW_JOIN_INSTRUCTIONS" value="&quot;false&quot;"/>
  </we:properties>
  <we:bindings/>
  <we:snapshot xmlns:r="http://schemas.openxmlformats.org/officeDocument/2006/relationships" r:embed="rId1"/>
</we:webextension>
</file>

<file path=ppt/webextensions/webextension4.xml><?xml version="1.0" encoding="utf-8"?>
<we:webextension xmlns:we="http://schemas.microsoft.com/office/webextensions/webextension/2010/11" id="{FE979167-71C0-4389-891C-92EBE836C01C}">
  <we:reference id="4f6160f0-3339-47d0-9fd2-7d10a3e86c34" version="4.3.0.0" store="EXCatalog" storeType="EXCatalog"/>
  <we:alternateReferences>
    <we:reference id="WA104379261" version="4.3.0.0" store="en-GB" storeType="OMEX"/>
  </we:alternateReferences>
  <we:properties>
    <we:property name="MENTIMETER_QUESTION_ID_KEY" value="&quot;68jgm175kt1b&quot;"/>
    <we:property name="MENTIMETER_SHOW_JOIN_INSTRUCTIONS" value="&quot;false&quot;"/>
  </we:properties>
  <we:bindings/>
  <we:snapshot xmlns:r="http://schemas.openxmlformats.org/officeDocument/2006/relationships" r:embed="rId1"/>
</we:webextension>
</file>

<file path=ppt/webextensions/webextension5.xml><?xml version="1.0" encoding="utf-8"?>
<we:webextension xmlns:we="http://schemas.microsoft.com/office/webextensions/webextension/2010/11" id="{8C5B31BA-5B00-4863-A3B0-7F24AAC406ED}">
  <we:reference id="4f6160f0-3339-47d0-9fd2-7d10a3e86c34" version="4.3.0.0" store="EXCatalog" storeType="EXCatalog"/>
  <we:alternateReferences>
    <we:reference id="WA104379261" version="4.3.0.0" store="en-GB" storeType="OMEX"/>
  </we:alternateReferences>
  <we:properties>
    <we:property name="MENTIMETER_QUESTION_ID_KEY" value="&quot;5egu1gpp4477&quot;"/>
    <we:property name="MENTIMETER_SHOW_JOIN_INSTRUCTIONS" value="&quot;false&quot;"/>
  </we:properties>
  <we:bindings/>
  <we:snapshot xmlns:r="http://schemas.openxmlformats.org/officeDocument/2006/relationships" r:embed="rId1"/>
</we:webextension>
</file>

<file path=ppt/webextensions/webextension6.xml><?xml version="1.0" encoding="utf-8"?>
<we:webextension xmlns:we="http://schemas.microsoft.com/office/webextensions/webextension/2010/11" id="{C821097F-1337-44B0-877E-CAE17D2FB4D8}">
  <we:reference id="4f6160f0-3339-47d0-9fd2-7d10a3e86c34" version="4.3.0.0" store="EXCatalog" storeType="EXCatalog"/>
  <we:alternateReferences>
    <we:reference id="WA104379261" version="4.3.0.0" store="en-GB" storeType="OMEX"/>
  </we:alternateReferences>
  <we:properties>
    <we:property name="MENTIMETER_QUESTION_ID_KEY" value="&quot;4i1i19tndgz2&quot;"/>
    <we:property name="MENTIMETER_SHOW_JOIN_INSTRUCTIONS" value="&quot;false&quot;"/>
  </we:properties>
  <we:bindings/>
  <we:snapshot xmlns:r="http://schemas.openxmlformats.org/officeDocument/2006/relationships" r:embed="rId1"/>
</we:webextension>
</file>

<file path=ppt/webextensions/webextension7.xml><?xml version="1.0" encoding="utf-8"?>
<we:webextension xmlns:we="http://schemas.microsoft.com/office/webextensions/webextension/2010/11" id="{D836AE7A-05E4-4784-B6B2-76643CD1E21F}">
  <we:reference id="4f6160f0-3339-47d0-9fd2-7d10a3e86c34" version="4.3.0.0" store="EXCatalog" storeType="EXCatalog"/>
  <we:alternateReferences>
    <we:reference id="WA104379261" version="4.3.0.0" store="en-GB" storeType="OMEX"/>
  </we:alternateReferences>
  <we:properties>
    <we:property name="MENTIMETER_QUESTION_ID_KEY" value="&quot;fh6phh7eogjj&quot;"/>
    <we:property name="MENTIMETER_SHOW_JOIN_INSTRUCTIONS" value="&quot;false&quot;"/>
  </we:properties>
  <we:bindings/>
  <we:snapshot xmlns:r="http://schemas.openxmlformats.org/officeDocument/2006/relationships" r:embed="rId1"/>
</we:webextension>
</file>

<file path=ppt/webextensions/webextension8.xml><?xml version="1.0" encoding="utf-8"?>
<we:webextension xmlns:we="http://schemas.microsoft.com/office/webextensions/webextension/2010/11" id="{6763D77D-CA16-4C66-AB40-5092782BA051}">
  <we:reference id="4f6160f0-3339-47d0-9fd2-7d10a3e86c34" version="4.3.0.0" store="EXCatalog" storeType="EXCatalog"/>
  <we:alternateReferences>
    <we:reference id="WA104379261" version="4.3.0.0" store="en-GB" storeType="OMEX"/>
  </we:alternateReferences>
  <we:properties>
    <we:property name="MENTIMETER_QUESTION_ID_KEY" value="&quot;9qjsworvohbk&quot;"/>
    <we:property name="MENTIMETER_SHOW_JOIN_INSTRUCTIONS" value="&quot;false&quot;"/>
  </we:properties>
  <we:bindings/>
  <we:snapshot xmlns:r="http://schemas.openxmlformats.org/officeDocument/2006/relationships" r:embed="rId1"/>
</we:webextension>
</file>

<file path=ppt/webextensions/webextension9.xml><?xml version="1.0" encoding="utf-8"?>
<we:webextension xmlns:we="http://schemas.microsoft.com/office/webextensions/webextension/2010/11" id="{EDDD5AEF-91DB-49B3-BA35-3C5589942785}">
  <we:reference id="4f6160f0-3339-47d0-9fd2-7d10a3e86c34" version="4.3.0.0" store="EXCatalog" storeType="EXCatalog"/>
  <we:alternateReferences>
    <we:reference id="WA104379261" version="4.3.0.0" store="en-GB" storeType="OMEX"/>
  </we:alternateReferences>
  <we:properties>
    <we:property name="MENTIMETER_QUESTION_ID_KEY" value="&quot;mqwtaks9wm5h&quot;"/>
    <we:property name="MENTIMETER_SHOW_JOIN_INSTRUCTIONS" value="&quot;false&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otalTime>13461</TotalTime>
  <Words>3344</Words>
  <Application>Microsoft Office PowerPoint</Application>
  <PresentationFormat>Widescreen</PresentationFormat>
  <Paragraphs>370</Paragraphs>
  <Slides>38</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Segoe UI</vt:lpstr>
      <vt:lpstr>ui-sans-serif</vt:lpstr>
      <vt:lpstr>1_Office Theme</vt:lpstr>
      <vt:lpstr>Ways forward for Adult ADHD Services</vt:lpstr>
      <vt:lpstr>Agenda</vt:lpstr>
      <vt:lpstr>Welcome, Introductions, Apologies and Declarations of Interest </vt:lpstr>
      <vt:lpstr>Why are we here?</vt:lpstr>
      <vt:lpstr>Background </vt:lpstr>
      <vt:lpstr>Our journey so far:</vt:lpstr>
      <vt:lpstr>Case for change summary</vt:lpstr>
      <vt:lpstr>Standards</vt:lpstr>
      <vt:lpstr>Gateway Standards</vt:lpstr>
      <vt:lpstr>Scoring against Standards</vt:lpstr>
      <vt:lpstr>PowerPoint Presentation</vt:lpstr>
      <vt:lpstr>PowerPoint Presentation</vt:lpstr>
      <vt:lpstr>Ways Forward - The Options</vt:lpstr>
      <vt:lpstr>Option 1: No change to the service which currently exists.  </vt:lpstr>
      <vt:lpstr>PowerPoint Presentation</vt:lpstr>
      <vt:lpstr>Option 2: Clinical triage: Introducing a clinical threshold, with all patients triaged and prioritised based on their clinical need, and only those who meet the threshold receiving a service and going forward for diagnosis.    </vt:lpstr>
      <vt:lpstr>PowerPoint Presentation</vt:lpstr>
      <vt:lpstr>PowerPoint Presentation</vt:lpstr>
      <vt:lpstr>Option 3: Clinical triage with wider support offer:  Introducing a clinical threshold, with all patients triaged and prioritised based on their clinical need. Patients who don’t meet the threshold will get offered support to manage symptoms. Patients who meet the threshold will go forward for diagnosis. </vt:lpstr>
      <vt:lpstr>PowerPoint Presentation</vt:lpstr>
      <vt:lpstr>Option 4: Universal offer, followed by clinical triage: Provide everyone who comes forward with an offer of support to help manage symptoms.  Patients who then request further support will be triaged against a clinical threshold and prioritised based on their clinical lead, with those who meet the threshold going forward for diagnosis.   </vt:lpstr>
      <vt:lpstr>PowerPoint Presentation</vt:lpstr>
      <vt:lpstr>Option 5: Online triage: Introduce a clinical threshold for patients to access the service, with patients using an online assessment tool which they do by themselves.  Only those who meet the criteria will get support and diagnosis.   </vt:lpstr>
      <vt:lpstr>PowerPoint Presentation</vt:lpstr>
      <vt:lpstr>Option 6: Online triage with wider support offer: Introduce a clinical threshold for patients to access the service, with patients using an online assessment tool which they do by themselves. Patients who don’t meet the threshold will get offered support to manage symptoms. Patients who meet the threshold will go forward for diagnosis.  </vt:lpstr>
      <vt:lpstr>PowerPoint Presentation</vt:lpstr>
      <vt:lpstr>Option 7: Fund a bigger service: Fund additional staff/teams to be able to clear the waiting list and offer diagnosis to everyone going forward.    </vt:lpstr>
      <vt:lpstr>PowerPoint Presentation</vt:lpstr>
      <vt:lpstr>Option 8: Stop the service: No longer fund adult ADHD services.  </vt:lpstr>
      <vt:lpstr>PowerPoint Presentation</vt:lpstr>
      <vt:lpstr>Discussion and feedback</vt:lpstr>
      <vt:lpstr>Weighting of Evaluation Standards</vt:lpstr>
      <vt:lpstr>Weighting of evaluation standards</vt:lpstr>
      <vt:lpstr>Options Table and Scoring </vt:lpstr>
      <vt:lpstr>Options Table and Scoring </vt:lpstr>
      <vt:lpstr>Next Steps</vt:lpstr>
      <vt:lpstr>Next Steps</vt:lpstr>
      <vt:lpstr>Closing Remarks</vt:lpstr>
    </vt:vector>
  </TitlesOfParts>
  <Company>GMCSU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Ways forward for Adult ADHD Services</dc:title>
  <dc:creator>WILLIAMS, Scott (NHS GREATER MANCHESTER ICB - 02H)</dc:creator>
  <cp:lastModifiedBy>WILLIAMS, Scott (NHS GREATER MANCHESTER ICB - 02H)</cp:lastModifiedBy>
  <cp:revision>10</cp:revision>
  <cp:lastPrinted>2024-05-31T12:24:34Z</cp:lastPrinted>
  <dcterms:created xsi:type="dcterms:W3CDTF">2024-05-24T13:58:58Z</dcterms:created>
  <dcterms:modified xsi:type="dcterms:W3CDTF">2024-06-03T10:24:34Z</dcterms:modified>
</cp:coreProperties>
</file>