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00" r:id="rId2"/>
    <p:sldId id="405" r:id="rId3"/>
    <p:sldId id="301" r:id="rId4"/>
    <p:sldId id="275" r:id="rId5"/>
    <p:sldId id="298" r:id="rId6"/>
    <p:sldId id="294" r:id="rId7"/>
    <p:sldId id="302" r:id="rId8"/>
    <p:sldId id="406" r:id="rId9"/>
    <p:sldId id="407" r:id="rId10"/>
    <p:sldId id="311" r:id="rId11"/>
    <p:sldId id="402" r:id="rId12"/>
    <p:sldId id="404" r:id="rId13"/>
    <p:sldId id="315" r:id="rId14"/>
  </p:sldIdLst>
  <p:sldSz cx="12192000" cy="6858000"/>
  <p:notesSz cx="6808788" cy="9940925"/>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FE884E-150C-4C57-990C-49F6937D8B5C}">
          <p14:sldIdLst>
            <p14:sldId id="300"/>
            <p14:sldId id="405"/>
            <p14:sldId id="301"/>
            <p14:sldId id="275"/>
          </p14:sldIdLst>
        </p14:section>
        <p14:section name="Recap" id="{AD87FD68-7F12-44E6-8B79-DDA4A01AA545}">
          <p14:sldIdLst>
            <p14:sldId id="298"/>
            <p14:sldId id="294"/>
          </p14:sldIdLst>
        </p14:section>
        <p14:section name="Intro to Consulations" id="{C3F9D673-E989-4EA6-808A-FE7C03AA1A22}">
          <p14:sldIdLst>
            <p14:sldId id="302"/>
            <p14:sldId id="406"/>
            <p14:sldId id="407"/>
          </p14:sldIdLst>
        </p14:section>
        <p14:section name="What next" id="{02445A6A-C955-4918-AFF6-F2C323A6072B}">
          <p14:sldIdLst>
            <p14:sldId id="311"/>
            <p14:sldId id="402"/>
            <p14:sldId id="404"/>
          </p14:sldIdLst>
        </p14:section>
        <p14:section name="Closing Summary" id="{DBAC323A-438C-4283-8A00-F1097171485D}">
          <p14:sldIdLst>
            <p14:sldId id="3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3002"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6CCD366-15CA-44F9-9C63-E017EF3E07D0}" type="datetimeFigureOut">
              <a:rPr lang="en-GB" smtClean="0"/>
              <a:t>12/03/2025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B289DC6-1168-4E4D-98AA-AE7BED28899B}" type="slidenum">
              <a:rPr lang="en-GB" smtClean="0"/>
              <a:t>‹#›</a:t>
            </a:fld>
            <a:endParaRPr lang="en-GB"/>
          </a:p>
        </p:txBody>
      </p:sp>
    </p:spTree>
    <p:extLst>
      <p:ext uri="{BB962C8B-B14F-4D97-AF65-F5344CB8AC3E}">
        <p14:creationId xmlns:p14="http://schemas.microsoft.com/office/powerpoint/2010/main" val="330398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0D0D0D"/>
                </a:solidFill>
                <a:effectLst/>
                <a:latin typeface="ui-sans-serif"/>
              </a:rPr>
              <a:t>Introduction:</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Welcome participants.</a:t>
            </a:r>
          </a:p>
          <a:p>
            <a:pPr marL="742950" lvl="1" indent="-285750" algn="l">
              <a:buFont typeface="Arial" panose="020B0604020202020204" pitchFamily="34" charset="0"/>
              <a:buChar char="•"/>
            </a:pPr>
            <a:r>
              <a:rPr lang="en-GB" b="0" i="0" dirty="0">
                <a:solidFill>
                  <a:srgbClr val="0D0D0D"/>
                </a:solidFill>
                <a:effectLst/>
                <a:latin typeface="ui-sans-serif"/>
              </a:rPr>
              <a:t>Outline the meeting’s purpose and objectives.</a:t>
            </a:r>
          </a:p>
          <a:p>
            <a:pPr marL="742950" lvl="1" indent="-285750" algn="l">
              <a:buFont typeface="Arial" panose="020B0604020202020204" pitchFamily="34" charset="0"/>
              <a:buChar char="•"/>
            </a:pPr>
            <a:r>
              <a:rPr lang="en-GB" b="0" i="0" dirty="0">
                <a:solidFill>
                  <a:srgbClr val="0D0D0D"/>
                </a:solidFill>
                <a:effectLst/>
                <a:latin typeface="ui-sans-serif"/>
              </a:rPr>
              <a:t>Introduce the facilitator and note-taker.</a:t>
            </a:r>
          </a:p>
          <a:p>
            <a:pPr marL="742950" lvl="1" indent="-285750" algn="l">
              <a:buFont typeface="Arial" panose="020B0604020202020204" pitchFamily="34" charset="0"/>
              <a:buChar char="•"/>
            </a:pPr>
            <a:r>
              <a:rPr lang="en-GB" b="0" i="0" dirty="0">
                <a:solidFill>
                  <a:srgbClr val="0D0D0D"/>
                </a:solidFill>
                <a:effectLst/>
                <a:latin typeface="ui-sans-serif"/>
              </a:rPr>
              <a:t>Identify any declarations, explain what may be considered as an interest </a:t>
            </a:r>
            <a:r>
              <a:rPr lang="en-GB" b="0" i="0" dirty="0" err="1">
                <a:solidFill>
                  <a:srgbClr val="0D0D0D"/>
                </a:solidFill>
                <a:effectLst/>
                <a:latin typeface="ui-sans-serif"/>
              </a:rPr>
              <a:t>i.e</a:t>
            </a:r>
            <a:r>
              <a:rPr lang="en-GB" b="0" i="0" dirty="0">
                <a:solidFill>
                  <a:srgbClr val="0D0D0D"/>
                </a:solidFill>
                <a:effectLst/>
                <a:latin typeface="ui-sans-serif"/>
              </a:rPr>
              <a:t> working for NHS, a patient etc.</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3</a:t>
            </a:fld>
            <a:endParaRPr lang="en-GB"/>
          </a:p>
        </p:txBody>
      </p:sp>
    </p:spTree>
    <p:extLst>
      <p:ext uri="{BB962C8B-B14F-4D97-AF65-F5344CB8AC3E}">
        <p14:creationId xmlns:p14="http://schemas.microsoft.com/office/powerpoint/2010/main" val="335396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D0D0D"/>
                </a:solidFill>
                <a:effectLst/>
                <a:latin typeface="ui-sans-serif"/>
              </a:rPr>
              <a:t>Review of Objectives and Criteria:</a:t>
            </a:r>
            <a:endParaRPr lang="en-GB" b="0" i="0" dirty="0">
              <a:solidFill>
                <a:srgbClr val="0D0D0D"/>
              </a:solidFill>
              <a:effectLst/>
              <a:latin typeface="ui-sans-serif"/>
            </a:endParaRPr>
          </a:p>
          <a:p>
            <a:pPr algn="l">
              <a:buFont typeface="Arial" panose="020B0604020202020204" pitchFamily="34" charset="0"/>
              <a:buChar char="•"/>
            </a:pPr>
            <a:r>
              <a:rPr lang="en-GB" b="1" i="0" dirty="0">
                <a:solidFill>
                  <a:srgbClr val="0D0D0D"/>
                </a:solidFill>
                <a:effectLst/>
                <a:latin typeface="ui-sans-serif"/>
              </a:rPr>
              <a:t>Objectives:</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Reiterate the project’s objectives.</a:t>
            </a:r>
          </a:p>
          <a:p>
            <a:pPr algn="l">
              <a:buFont typeface="Arial" panose="020B0604020202020204" pitchFamily="34" charset="0"/>
              <a:buChar char="•"/>
            </a:pPr>
            <a:r>
              <a:rPr lang="en-GB" b="1" i="0" dirty="0">
                <a:solidFill>
                  <a:srgbClr val="0D0D0D"/>
                </a:solidFill>
                <a:effectLst/>
                <a:latin typeface="ui-sans-serif"/>
              </a:rPr>
              <a:t>Criteria:</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Review the criteria and weighting used for the options appraisal.</a:t>
            </a:r>
          </a:p>
          <a:p>
            <a:pPr marL="742950" lvl="1" indent="-285750" algn="l">
              <a:buFont typeface="Arial" panose="020B0604020202020204" pitchFamily="34" charset="0"/>
              <a:buChar char="•"/>
            </a:pPr>
            <a:r>
              <a:rPr lang="en-GB" b="0" i="0" dirty="0">
                <a:solidFill>
                  <a:srgbClr val="0D0D0D"/>
                </a:solidFill>
                <a:effectLst/>
                <a:latin typeface="ui-sans-serif"/>
              </a:rPr>
              <a:t>Ensure all participants understand the scoring system and the rationale behind it.</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5</a:t>
            </a:fld>
            <a:endParaRPr lang="en-GB"/>
          </a:p>
        </p:txBody>
      </p:sp>
    </p:spTree>
    <p:extLst>
      <p:ext uri="{BB962C8B-B14F-4D97-AF65-F5344CB8AC3E}">
        <p14:creationId xmlns:p14="http://schemas.microsoft.com/office/powerpoint/2010/main" val="264798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7</a:t>
            </a:fld>
            <a:endParaRPr lang="en-GB"/>
          </a:p>
        </p:txBody>
      </p:sp>
    </p:spTree>
    <p:extLst>
      <p:ext uri="{BB962C8B-B14F-4D97-AF65-F5344CB8AC3E}">
        <p14:creationId xmlns:p14="http://schemas.microsoft.com/office/powerpoint/2010/main" val="384928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0D0D0D"/>
                </a:solidFill>
                <a:effectLst/>
                <a:latin typeface="ui-sans-serif"/>
              </a:rPr>
              <a:t>Action Items:</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Outline the immediate next steps, responsibilities, and timelines.</a:t>
            </a:r>
          </a:p>
          <a:p>
            <a:pPr algn="l">
              <a:buFont typeface="Arial" panose="020B0604020202020204" pitchFamily="34" charset="0"/>
              <a:buChar char="•"/>
            </a:pPr>
            <a:r>
              <a:rPr lang="en-GB" b="1" i="0" dirty="0">
                <a:solidFill>
                  <a:srgbClr val="0D0D0D"/>
                </a:solidFill>
                <a:effectLst/>
                <a:latin typeface="ui-sans-serif"/>
              </a:rPr>
              <a:t>Communication Plan:</a:t>
            </a:r>
            <a:endParaRPr lang="en-GB" b="0" i="0" dirty="0">
              <a:solidFill>
                <a:srgbClr val="0D0D0D"/>
              </a:solidFill>
              <a:effectLst/>
              <a:latin typeface="ui-sans-serif"/>
            </a:endParaRPr>
          </a:p>
          <a:p>
            <a:pPr marL="742950" lvl="1" indent="-285750" algn="l">
              <a:buFont typeface="Arial" panose="020B0604020202020204" pitchFamily="34" charset="0"/>
              <a:buChar char="•"/>
            </a:pPr>
            <a:r>
              <a:rPr lang="en-GB" b="0" i="0" dirty="0">
                <a:solidFill>
                  <a:srgbClr val="0D0D0D"/>
                </a:solidFill>
                <a:effectLst/>
                <a:latin typeface="ui-sans-serif"/>
              </a:rPr>
              <a:t>Plan how the decision and its rationale will be communicated to broader stakeholders.</a:t>
            </a:r>
          </a:p>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10</a:t>
            </a:fld>
            <a:endParaRPr lang="en-GB"/>
          </a:p>
        </p:txBody>
      </p:sp>
    </p:spTree>
    <p:extLst>
      <p:ext uri="{BB962C8B-B14F-4D97-AF65-F5344CB8AC3E}">
        <p14:creationId xmlns:p14="http://schemas.microsoft.com/office/powerpoint/2010/main" val="339604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Has anyone else got anything to add?</a:t>
            </a:r>
          </a:p>
        </p:txBody>
      </p:sp>
      <p:sp>
        <p:nvSpPr>
          <p:cNvPr id="4" name="Slide Number Placeholder 3"/>
          <p:cNvSpPr>
            <a:spLocks noGrp="1"/>
          </p:cNvSpPr>
          <p:nvPr>
            <p:ph type="sldNum" sz="quarter" idx="5"/>
          </p:nvPr>
        </p:nvSpPr>
        <p:spPr/>
        <p:txBody>
          <a:bodyPr/>
          <a:lstStyle/>
          <a:p>
            <a:fld id="{2B289DC6-1168-4E4D-98AA-AE7BED28899B}" type="slidenum">
              <a:rPr lang="en-GB" smtClean="0"/>
              <a:t>12</a:t>
            </a:fld>
            <a:endParaRPr lang="en-GB"/>
          </a:p>
        </p:txBody>
      </p:sp>
    </p:spTree>
    <p:extLst>
      <p:ext uri="{BB962C8B-B14F-4D97-AF65-F5344CB8AC3E}">
        <p14:creationId xmlns:p14="http://schemas.microsoft.com/office/powerpoint/2010/main" val="34501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289DC6-1168-4E4D-98AA-AE7BED28899B}" type="slidenum">
              <a:rPr lang="en-GB" smtClean="0"/>
              <a:t>13</a:t>
            </a:fld>
            <a:endParaRPr lang="en-GB"/>
          </a:p>
        </p:txBody>
      </p:sp>
    </p:spTree>
    <p:extLst>
      <p:ext uri="{BB962C8B-B14F-4D97-AF65-F5344CB8AC3E}">
        <p14:creationId xmlns:p14="http://schemas.microsoft.com/office/powerpoint/2010/main" val="2009940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by: John Smith</a:t>
            </a:r>
            <a:br>
              <a:rPr lang="en-US" dirty="0"/>
            </a:br>
            <a:r>
              <a:rPr lang="en-US" dirty="0"/>
              <a:t>Date to go here</a:t>
            </a:r>
          </a:p>
        </p:txBody>
      </p:sp>
      <p:sp>
        <p:nvSpPr>
          <p:cNvPr id="4" name="Title 1">
            <a:extLst>
              <a:ext uri="{FF2B5EF4-FFF2-40B4-BE49-F238E27FC236}">
                <a16:creationId xmlns:a16="http://schemas.microsoft.com/office/drawing/2014/main" id="{0065C174-ED0C-A44F-851C-56713AD9161A}"/>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Tree>
    <p:extLst>
      <p:ext uri="{BB962C8B-B14F-4D97-AF65-F5344CB8AC3E}">
        <p14:creationId xmlns:p14="http://schemas.microsoft.com/office/powerpoint/2010/main" val="292962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by: John Smith</a:t>
            </a:r>
            <a:br>
              <a:rPr lang="en-US" dirty="0"/>
            </a:br>
            <a:r>
              <a:rPr lang="en-US" dirty="0"/>
              <a:t>Date to go here</a:t>
            </a:r>
          </a:p>
        </p:txBody>
      </p:sp>
      <p:sp>
        <p:nvSpPr>
          <p:cNvPr id="4" name="Title 1">
            <a:extLst>
              <a:ext uri="{FF2B5EF4-FFF2-40B4-BE49-F238E27FC236}">
                <a16:creationId xmlns:a16="http://schemas.microsoft.com/office/drawing/2014/main" id="{B371A67D-2259-1846-813E-539677523EBC}"/>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Tree>
    <p:extLst>
      <p:ext uri="{BB962C8B-B14F-4D97-AF65-F5344CB8AC3E}">
        <p14:creationId xmlns:p14="http://schemas.microsoft.com/office/powerpoint/2010/main" val="397562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2A52-C601-6F41-B2A8-EE00512CCDE5}"/>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Presentation title to go in here</a:t>
            </a:r>
          </a:p>
        </p:txBody>
      </p:sp>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by: John Smith</a:t>
            </a:r>
            <a:br>
              <a:rPr lang="en-US" dirty="0"/>
            </a:br>
            <a:r>
              <a:rPr lang="en-US" dirty="0"/>
              <a:t>Date to go here</a:t>
            </a:r>
          </a:p>
        </p:txBody>
      </p:sp>
    </p:spTree>
    <p:extLst>
      <p:ext uri="{BB962C8B-B14F-4D97-AF65-F5344CB8AC3E}">
        <p14:creationId xmlns:p14="http://schemas.microsoft.com/office/powerpoint/2010/main" val="298112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0899E-2565-5D40-81E1-713D695A7674}"/>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CE9EBC20-7028-D246-A62A-FDECB0D150FD}"/>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7688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2706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826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Dark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Divider title to go in here</a:t>
            </a:r>
          </a:p>
        </p:txBody>
      </p:sp>
    </p:spTree>
    <p:extLst>
      <p:ext uri="{BB962C8B-B14F-4D97-AF65-F5344CB8AC3E}">
        <p14:creationId xmlns:p14="http://schemas.microsoft.com/office/powerpoint/2010/main" val="73143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Divider title to go in here</a:t>
            </a:r>
          </a:p>
        </p:txBody>
      </p:sp>
    </p:spTree>
    <p:extLst>
      <p:ext uri="{BB962C8B-B14F-4D97-AF65-F5344CB8AC3E}">
        <p14:creationId xmlns:p14="http://schemas.microsoft.com/office/powerpoint/2010/main" val="159087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Divider title to go in here</a:t>
            </a:r>
          </a:p>
        </p:txBody>
      </p:sp>
    </p:spTree>
    <p:extLst>
      <p:ext uri="{BB962C8B-B14F-4D97-AF65-F5344CB8AC3E}">
        <p14:creationId xmlns:p14="http://schemas.microsoft.com/office/powerpoint/2010/main" val="207577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94685-80D9-104C-92DF-B63BEEE67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26042C-D9C3-5547-8E47-40E67A60A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924297-1E82-8F4F-8FDE-BFF14D371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53328-5BDC-4B45-922D-F419FB3173BD}" type="datetimeFigureOut">
              <a:rPr lang="en-US" smtClean="0"/>
              <a:t>3/12/2025</a:t>
            </a:fld>
            <a:endParaRPr lang="en-US"/>
          </a:p>
        </p:txBody>
      </p:sp>
      <p:sp>
        <p:nvSpPr>
          <p:cNvPr id="5" name="Footer Placeholder 4">
            <a:extLst>
              <a:ext uri="{FF2B5EF4-FFF2-40B4-BE49-F238E27FC236}">
                <a16:creationId xmlns:a16="http://schemas.microsoft.com/office/drawing/2014/main" id="{9C56F036-2DCC-1844-8B2A-8E6E3231D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6AABC7-103C-874D-83B4-50E54E9C4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7E47A-58EC-FE48-854E-8DD443F37A4C}" type="slidenum">
              <a:rPr lang="en-US" smtClean="0"/>
              <a:t>‹#›</a:t>
            </a:fld>
            <a:endParaRPr lang="en-US"/>
          </a:p>
        </p:txBody>
      </p:sp>
    </p:spTree>
    <p:extLst>
      <p:ext uri="{BB962C8B-B14F-4D97-AF65-F5344CB8AC3E}">
        <p14:creationId xmlns:p14="http://schemas.microsoft.com/office/powerpoint/2010/main" val="1463153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1AA28A6-1A55-9991-154E-C69705912D38}"/>
              </a:ext>
            </a:extLst>
          </p:cNvPr>
          <p:cNvSpPr>
            <a:spLocks noGrp="1"/>
          </p:cNvSpPr>
          <p:nvPr>
            <p:ph type="subTitle" idx="1"/>
          </p:nvPr>
        </p:nvSpPr>
        <p:spPr/>
        <p:txBody>
          <a:bodyPr>
            <a:normAutofit/>
          </a:bodyPr>
          <a:lstStyle/>
          <a:p>
            <a:r>
              <a:rPr lang="en-GB" dirty="0">
                <a:solidFill>
                  <a:schemeClr val="tx1"/>
                </a:solidFill>
              </a:rPr>
              <a:t>Facilitated by Scott Williams and Amanda Rafferty</a:t>
            </a:r>
          </a:p>
          <a:p>
            <a:r>
              <a:rPr lang="en-GB" dirty="0">
                <a:solidFill>
                  <a:schemeClr val="tx1"/>
                </a:solidFill>
              </a:rPr>
              <a:t>Engagement Team</a:t>
            </a:r>
          </a:p>
        </p:txBody>
      </p:sp>
      <p:sp>
        <p:nvSpPr>
          <p:cNvPr id="3" name="Title 2">
            <a:extLst>
              <a:ext uri="{FF2B5EF4-FFF2-40B4-BE49-F238E27FC236}">
                <a16:creationId xmlns:a16="http://schemas.microsoft.com/office/drawing/2014/main" id="{35FEC33F-C51B-4B23-7037-165EC1D78EBA}"/>
              </a:ext>
            </a:extLst>
          </p:cNvPr>
          <p:cNvSpPr>
            <a:spLocks noGrp="1"/>
          </p:cNvSpPr>
          <p:nvPr>
            <p:ph type="ctrTitle"/>
          </p:nvPr>
        </p:nvSpPr>
        <p:spPr/>
        <p:txBody>
          <a:bodyPr/>
          <a:lstStyle/>
          <a:p>
            <a:r>
              <a:rPr lang="en-GB" dirty="0"/>
              <a:t>Lived experience group meeting </a:t>
            </a:r>
          </a:p>
        </p:txBody>
      </p:sp>
    </p:spTree>
    <p:extLst>
      <p:ext uri="{BB962C8B-B14F-4D97-AF65-F5344CB8AC3E}">
        <p14:creationId xmlns:p14="http://schemas.microsoft.com/office/powerpoint/2010/main" val="124189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8D415-5782-A9E7-AB74-3E2E8545A6B6}"/>
              </a:ext>
            </a:extLst>
          </p:cNvPr>
          <p:cNvSpPr>
            <a:spLocks noGrp="1"/>
          </p:cNvSpPr>
          <p:nvPr>
            <p:ph type="ctrTitle"/>
          </p:nvPr>
        </p:nvSpPr>
        <p:spPr/>
        <p:txBody>
          <a:bodyPr/>
          <a:lstStyle/>
          <a:p>
            <a:r>
              <a:rPr lang="en-GB" dirty="0"/>
              <a:t>Next Steps</a:t>
            </a:r>
          </a:p>
        </p:txBody>
      </p:sp>
    </p:spTree>
    <p:extLst>
      <p:ext uri="{BB962C8B-B14F-4D97-AF65-F5344CB8AC3E}">
        <p14:creationId xmlns:p14="http://schemas.microsoft.com/office/powerpoint/2010/main" val="48291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FA492-8391-CFB6-659C-B6C0ACD64122}"/>
              </a:ext>
            </a:extLst>
          </p:cNvPr>
          <p:cNvSpPr>
            <a:spLocks noGrp="1"/>
          </p:cNvSpPr>
          <p:nvPr>
            <p:ph idx="1"/>
          </p:nvPr>
        </p:nvSpPr>
        <p:spPr/>
        <p:txBody>
          <a:bodyPr/>
          <a:lstStyle/>
          <a:p>
            <a:r>
              <a:rPr lang="en-GB" dirty="0"/>
              <a:t>Review our stakeholder list</a:t>
            </a:r>
          </a:p>
          <a:p>
            <a:r>
              <a:rPr lang="en-GB" dirty="0"/>
              <a:t>Prep for ‘Go Live’</a:t>
            </a:r>
          </a:p>
          <a:p>
            <a:r>
              <a:rPr lang="en-GB" dirty="0"/>
              <a:t>Identify groups to visit</a:t>
            </a:r>
          </a:p>
          <a:p>
            <a:r>
              <a:rPr lang="en-GB" dirty="0"/>
              <a:t>Fortnightly LEAG meetings up to the live date</a:t>
            </a:r>
          </a:p>
          <a:p>
            <a:r>
              <a:rPr lang="en-GB" dirty="0"/>
              <a:t>Post live date we need your help to share information, deliver, support, review.</a:t>
            </a:r>
          </a:p>
          <a:p>
            <a:pPr marL="0" indent="0">
              <a:buNone/>
            </a:pPr>
            <a:endParaRPr lang="en-GB" dirty="0"/>
          </a:p>
        </p:txBody>
      </p:sp>
      <p:sp>
        <p:nvSpPr>
          <p:cNvPr id="3" name="Title 2">
            <a:extLst>
              <a:ext uri="{FF2B5EF4-FFF2-40B4-BE49-F238E27FC236}">
                <a16:creationId xmlns:a16="http://schemas.microsoft.com/office/drawing/2014/main" id="{92DF55E7-1E4F-72D1-CDE4-9AF1CAC72739}"/>
              </a:ext>
            </a:extLst>
          </p:cNvPr>
          <p:cNvSpPr>
            <a:spLocks noGrp="1"/>
          </p:cNvSpPr>
          <p:nvPr>
            <p:ph type="title"/>
          </p:nvPr>
        </p:nvSpPr>
        <p:spPr/>
        <p:txBody>
          <a:bodyPr>
            <a:normAutofit fontScale="90000"/>
          </a:bodyPr>
          <a:lstStyle/>
          <a:p>
            <a:r>
              <a:rPr lang="en-GB" dirty="0"/>
              <a:t>Next steps: We need your help</a:t>
            </a:r>
            <a:br>
              <a:rPr lang="en-GB" dirty="0"/>
            </a:br>
            <a:endParaRPr lang="en-GB" dirty="0"/>
          </a:p>
        </p:txBody>
      </p:sp>
    </p:spTree>
    <p:extLst>
      <p:ext uri="{BB962C8B-B14F-4D97-AF65-F5344CB8AC3E}">
        <p14:creationId xmlns:p14="http://schemas.microsoft.com/office/powerpoint/2010/main" val="320830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970593-7D8B-310C-0292-3FB95CED6BFC}"/>
              </a:ext>
            </a:extLst>
          </p:cNvPr>
          <p:cNvSpPr>
            <a:spLocks noGrp="1"/>
          </p:cNvSpPr>
          <p:nvPr>
            <p:ph idx="1"/>
          </p:nvPr>
        </p:nvSpPr>
        <p:spPr>
          <a:xfrm>
            <a:off x="955556" y="1766249"/>
            <a:ext cx="3272059" cy="4351338"/>
          </a:xfrm>
        </p:spPr>
        <p:txBody>
          <a:bodyPr/>
          <a:lstStyle/>
          <a:p>
            <a:r>
              <a:rPr lang="en-GB" dirty="0"/>
              <a:t>Commissioners</a:t>
            </a:r>
          </a:p>
          <a:p>
            <a:r>
              <a:rPr lang="en-GB" dirty="0"/>
              <a:t>Project Lead</a:t>
            </a:r>
          </a:p>
          <a:p>
            <a:r>
              <a:rPr lang="en-GB" dirty="0"/>
              <a:t>Clinical Staff</a:t>
            </a:r>
          </a:p>
          <a:p>
            <a:r>
              <a:rPr lang="en-GB" dirty="0"/>
              <a:t>Wider Staff</a:t>
            </a:r>
          </a:p>
          <a:p>
            <a:r>
              <a:rPr lang="en-GB" dirty="0"/>
              <a:t>Task and Finish Group</a:t>
            </a:r>
          </a:p>
          <a:p>
            <a:r>
              <a:rPr lang="en-GB" dirty="0"/>
              <a:t>LEAG</a:t>
            </a:r>
          </a:p>
          <a:p>
            <a:r>
              <a:rPr lang="en-GB" dirty="0"/>
              <a:t>Equalities Team</a:t>
            </a:r>
          </a:p>
          <a:p>
            <a:r>
              <a:rPr lang="en-GB" dirty="0"/>
              <a:t>NHSE</a:t>
            </a:r>
          </a:p>
        </p:txBody>
      </p:sp>
      <p:sp>
        <p:nvSpPr>
          <p:cNvPr id="3" name="Title 2">
            <a:extLst>
              <a:ext uri="{FF2B5EF4-FFF2-40B4-BE49-F238E27FC236}">
                <a16:creationId xmlns:a16="http://schemas.microsoft.com/office/drawing/2014/main" id="{849B10DD-785F-98B3-2A20-47E0A7CAFBB3}"/>
              </a:ext>
            </a:extLst>
          </p:cNvPr>
          <p:cNvSpPr>
            <a:spLocks noGrp="1"/>
          </p:cNvSpPr>
          <p:nvPr>
            <p:ph type="title"/>
          </p:nvPr>
        </p:nvSpPr>
        <p:spPr/>
        <p:txBody>
          <a:bodyPr>
            <a:normAutofit/>
          </a:bodyPr>
          <a:lstStyle/>
          <a:p>
            <a:r>
              <a:rPr lang="en-GB" dirty="0"/>
              <a:t>Existing stakeholders identified in engagement phase</a:t>
            </a:r>
          </a:p>
        </p:txBody>
      </p:sp>
      <p:sp>
        <p:nvSpPr>
          <p:cNvPr id="4" name="Content Placeholder 1">
            <a:extLst>
              <a:ext uri="{FF2B5EF4-FFF2-40B4-BE49-F238E27FC236}">
                <a16:creationId xmlns:a16="http://schemas.microsoft.com/office/drawing/2014/main" id="{E77C4F73-D7AE-8690-8757-7DE74D75AF45}"/>
              </a:ext>
            </a:extLst>
          </p:cNvPr>
          <p:cNvSpPr txBox="1">
            <a:spLocks/>
          </p:cNvSpPr>
          <p:nvPr/>
        </p:nvSpPr>
        <p:spPr>
          <a:xfrm>
            <a:off x="4227614" y="1766249"/>
            <a:ext cx="32720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2556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42556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GMCA</a:t>
            </a:r>
          </a:p>
          <a:p>
            <a:r>
              <a:rPr lang="en-GB" dirty="0"/>
              <a:t>Healthwatch</a:t>
            </a:r>
          </a:p>
          <a:p>
            <a:r>
              <a:rPr lang="en-GB" dirty="0"/>
              <a:t>10GM</a:t>
            </a:r>
          </a:p>
          <a:p>
            <a:r>
              <a:rPr lang="en-GB" dirty="0"/>
              <a:t>GM Equals</a:t>
            </a:r>
          </a:p>
          <a:p>
            <a:r>
              <a:rPr lang="en-GB" dirty="0"/>
              <a:t>Primary Care and PPG’s</a:t>
            </a:r>
          </a:p>
          <a:p>
            <a:r>
              <a:rPr lang="en-GB" dirty="0"/>
              <a:t>Manchester ADHD Steering Group (AADD)</a:t>
            </a:r>
          </a:p>
          <a:p>
            <a:r>
              <a:rPr lang="en-GB" dirty="0" err="1"/>
              <a:t>MADDchester</a:t>
            </a:r>
            <a:endParaRPr lang="en-GB" dirty="0"/>
          </a:p>
        </p:txBody>
      </p:sp>
      <p:sp>
        <p:nvSpPr>
          <p:cNvPr id="5" name="Content Placeholder 1">
            <a:extLst>
              <a:ext uri="{FF2B5EF4-FFF2-40B4-BE49-F238E27FC236}">
                <a16:creationId xmlns:a16="http://schemas.microsoft.com/office/drawing/2014/main" id="{4C1665B1-DDF9-1F64-6111-1C798D509E87}"/>
              </a:ext>
            </a:extLst>
          </p:cNvPr>
          <p:cNvSpPr txBox="1">
            <a:spLocks/>
          </p:cNvSpPr>
          <p:nvPr/>
        </p:nvSpPr>
        <p:spPr>
          <a:xfrm>
            <a:off x="7499673" y="1766249"/>
            <a:ext cx="32720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2556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42556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LGBT Foundation</a:t>
            </a:r>
          </a:p>
          <a:p>
            <a:r>
              <a:rPr lang="en-GB" dirty="0"/>
              <a:t>MP’s and Cllrs</a:t>
            </a:r>
          </a:p>
          <a:p>
            <a:r>
              <a:rPr lang="en-GB" dirty="0"/>
              <a:t>Locality Participation Groups</a:t>
            </a:r>
          </a:p>
          <a:p>
            <a:r>
              <a:rPr lang="en-GB" dirty="0"/>
              <a:t>GMMH</a:t>
            </a:r>
          </a:p>
          <a:p>
            <a:r>
              <a:rPr lang="en-GB" dirty="0"/>
              <a:t>Pennine Care</a:t>
            </a:r>
          </a:p>
        </p:txBody>
      </p:sp>
    </p:spTree>
    <p:extLst>
      <p:ext uri="{BB962C8B-B14F-4D97-AF65-F5344CB8AC3E}">
        <p14:creationId xmlns:p14="http://schemas.microsoft.com/office/powerpoint/2010/main" val="354919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5A8CA5-B10B-2C77-8980-D41A2C46ACE3}"/>
              </a:ext>
            </a:extLst>
          </p:cNvPr>
          <p:cNvSpPr>
            <a:spLocks noGrp="1"/>
          </p:cNvSpPr>
          <p:nvPr>
            <p:ph type="ctrTitle"/>
          </p:nvPr>
        </p:nvSpPr>
        <p:spPr>
          <a:xfrm>
            <a:off x="714103" y="3030582"/>
            <a:ext cx="7017556" cy="1541417"/>
          </a:xfrm>
        </p:spPr>
        <p:txBody>
          <a:bodyPr>
            <a:normAutofit fontScale="90000"/>
          </a:bodyPr>
          <a:lstStyle/>
          <a:p>
            <a:r>
              <a:rPr lang="en-GB" b="1" dirty="0"/>
              <a:t>Next meeting.</a:t>
            </a:r>
            <a:br>
              <a:rPr lang="en-GB" b="1" dirty="0"/>
            </a:br>
            <a:r>
              <a:rPr lang="en-GB" dirty="0"/>
              <a:t>Tuesday 1</a:t>
            </a:r>
            <a:r>
              <a:rPr lang="en-GB" baseline="30000" dirty="0"/>
              <a:t>st</a:t>
            </a:r>
            <a:r>
              <a:rPr lang="en-GB" dirty="0"/>
              <a:t> April</a:t>
            </a:r>
            <a:r>
              <a:rPr lang="en-GB" baseline="30000" dirty="0"/>
              <a:t> </a:t>
            </a:r>
            <a:r>
              <a:rPr lang="en-GB" dirty="0"/>
              <a:t>2025</a:t>
            </a:r>
            <a:br>
              <a:rPr lang="en-GB" dirty="0"/>
            </a:br>
            <a:r>
              <a:rPr lang="en-GB" dirty="0"/>
              <a:t>5:45pm-6:45pm</a:t>
            </a:r>
          </a:p>
        </p:txBody>
      </p:sp>
    </p:spTree>
    <p:extLst>
      <p:ext uri="{BB962C8B-B14F-4D97-AF65-F5344CB8AC3E}">
        <p14:creationId xmlns:p14="http://schemas.microsoft.com/office/powerpoint/2010/main" val="338213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E119A6-5715-9BF2-C264-39301447AC70}"/>
              </a:ext>
            </a:extLst>
          </p:cNvPr>
          <p:cNvSpPr>
            <a:spLocks noGrp="1"/>
          </p:cNvSpPr>
          <p:nvPr>
            <p:ph idx="1"/>
          </p:nvPr>
        </p:nvSpPr>
        <p:spPr/>
        <p:txBody>
          <a:bodyPr>
            <a:normAutofit/>
          </a:bodyPr>
          <a:lstStyle/>
          <a:p>
            <a:r>
              <a:rPr lang="en-GB" sz="2200" dirty="0"/>
              <a:t>This meeting is confidential as we are working through these things together.  </a:t>
            </a:r>
          </a:p>
          <a:p>
            <a:r>
              <a:rPr lang="en-GB" sz="2200" dirty="0"/>
              <a:t>We want you to feel free to contribute honestly,  so we will not use names as part of our minutes; all your contributions will be anonymous unless previously discussed and agreed.</a:t>
            </a:r>
          </a:p>
          <a:p>
            <a:r>
              <a:rPr lang="en-GB" sz="2200" dirty="0"/>
              <a:t>To maintain your anonymity, this meeting is only recorded with your consent for the purpose of the minutes and is deleted afterwards.  Please do not record the meeting for your own purposes unless you first discuss it with us.</a:t>
            </a:r>
          </a:p>
          <a:p>
            <a:r>
              <a:rPr lang="en-GB" sz="2200" dirty="0"/>
              <a:t>Only humans (and your lovely pets) are invited to these meetings.  To make sure that everyone is human, we ask that you say hi at the beginning of the meeting, either through the chat, by waving or verbally.  </a:t>
            </a:r>
          </a:p>
          <a:p>
            <a:r>
              <a:rPr lang="en-GB" sz="2200" dirty="0"/>
              <a:t>Any documents that we share are in draft and still being worked on, so please don’t share them wider.</a:t>
            </a:r>
          </a:p>
        </p:txBody>
      </p:sp>
      <p:sp>
        <p:nvSpPr>
          <p:cNvPr id="4" name="Title 3">
            <a:extLst>
              <a:ext uri="{FF2B5EF4-FFF2-40B4-BE49-F238E27FC236}">
                <a16:creationId xmlns:a16="http://schemas.microsoft.com/office/drawing/2014/main" id="{C2009A17-F34A-BB38-9A73-A7E9142BA2A5}"/>
              </a:ext>
            </a:extLst>
          </p:cNvPr>
          <p:cNvSpPr>
            <a:spLocks noGrp="1"/>
          </p:cNvSpPr>
          <p:nvPr>
            <p:ph type="title"/>
          </p:nvPr>
        </p:nvSpPr>
        <p:spPr/>
        <p:txBody>
          <a:bodyPr/>
          <a:lstStyle/>
          <a:p>
            <a:r>
              <a:rPr lang="en-GB" dirty="0"/>
              <a:t>Meeting Expectations.</a:t>
            </a:r>
          </a:p>
        </p:txBody>
      </p:sp>
    </p:spTree>
    <p:extLst>
      <p:ext uri="{BB962C8B-B14F-4D97-AF65-F5344CB8AC3E}">
        <p14:creationId xmlns:p14="http://schemas.microsoft.com/office/powerpoint/2010/main" val="132577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25139B-0745-5137-F8DF-2AC32FD613CA}"/>
              </a:ext>
            </a:extLst>
          </p:cNvPr>
          <p:cNvSpPr>
            <a:spLocks noGrp="1"/>
          </p:cNvSpPr>
          <p:nvPr>
            <p:ph type="ctrTitle"/>
          </p:nvPr>
        </p:nvSpPr>
        <p:spPr/>
        <p:txBody>
          <a:bodyPr>
            <a:noAutofit/>
          </a:bodyPr>
          <a:lstStyle/>
          <a:p>
            <a:r>
              <a:rPr lang="en-GB" b="0" i="0" dirty="0">
                <a:effectLst/>
                <a:latin typeface="Arial" panose="020B0604020202020204" pitchFamily="34" charset="0"/>
              </a:rPr>
              <a:t>Welcome, Introductions, Apologies and Declarations of Interest </a:t>
            </a:r>
            <a:endParaRPr lang="en-GB" dirty="0"/>
          </a:p>
        </p:txBody>
      </p:sp>
    </p:spTree>
    <p:extLst>
      <p:ext uri="{BB962C8B-B14F-4D97-AF65-F5344CB8AC3E}">
        <p14:creationId xmlns:p14="http://schemas.microsoft.com/office/powerpoint/2010/main" val="79155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ABBB6-A041-BD49-A205-FFF30B5A21C6}"/>
              </a:ext>
            </a:extLst>
          </p:cNvPr>
          <p:cNvSpPr>
            <a:spLocks noGrp="1"/>
          </p:cNvSpPr>
          <p:nvPr>
            <p:ph type="title"/>
          </p:nvPr>
        </p:nvSpPr>
        <p:spPr/>
        <p:txBody>
          <a:bodyPr>
            <a:normAutofit fontScale="90000"/>
          </a:bodyPr>
          <a:lstStyle/>
          <a:p>
            <a:r>
              <a:rPr lang="en-US" sz="3600" dirty="0">
                <a:solidFill>
                  <a:schemeClr val="tx1"/>
                </a:solidFill>
              </a:rPr>
              <a:t>Agenda</a:t>
            </a:r>
          </a:p>
        </p:txBody>
      </p:sp>
      <p:graphicFrame>
        <p:nvGraphicFramePr>
          <p:cNvPr id="4" name="Table 3">
            <a:extLst>
              <a:ext uri="{FF2B5EF4-FFF2-40B4-BE49-F238E27FC236}">
                <a16:creationId xmlns:a16="http://schemas.microsoft.com/office/drawing/2014/main" id="{A840D2C9-CF3B-FC38-7C2B-125AC50C4DDD}"/>
              </a:ext>
            </a:extLst>
          </p:cNvPr>
          <p:cNvGraphicFramePr>
            <a:graphicFrameLocks noGrp="1"/>
          </p:cNvGraphicFramePr>
          <p:nvPr>
            <p:extLst>
              <p:ext uri="{D42A27DB-BD31-4B8C-83A1-F6EECF244321}">
                <p14:modId xmlns:p14="http://schemas.microsoft.com/office/powerpoint/2010/main" val="3309193337"/>
              </p:ext>
            </p:extLst>
          </p:nvPr>
        </p:nvGraphicFramePr>
        <p:xfrm>
          <a:off x="836340" y="1371599"/>
          <a:ext cx="9846749" cy="4695066"/>
        </p:xfrm>
        <a:graphic>
          <a:graphicData uri="http://schemas.openxmlformats.org/drawingml/2006/table">
            <a:tbl>
              <a:tblPr/>
              <a:tblGrid>
                <a:gridCol w="886044">
                  <a:extLst>
                    <a:ext uri="{9D8B030D-6E8A-4147-A177-3AD203B41FA5}">
                      <a16:colId xmlns:a16="http://schemas.microsoft.com/office/drawing/2014/main" val="4236770692"/>
                    </a:ext>
                  </a:extLst>
                </a:gridCol>
                <a:gridCol w="1428744">
                  <a:extLst>
                    <a:ext uri="{9D8B030D-6E8A-4147-A177-3AD203B41FA5}">
                      <a16:colId xmlns:a16="http://schemas.microsoft.com/office/drawing/2014/main" val="695114424"/>
                    </a:ext>
                  </a:extLst>
                </a:gridCol>
                <a:gridCol w="7531961">
                  <a:extLst>
                    <a:ext uri="{9D8B030D-6E8A-4147-A177-3AD203B41FA5}">
                      <a16:colId xmlns:a16="http://schemas.microsoft.com/office/drawing/2014/main" val="3988952676"/>
                    </a:ext>
                  </a:extLst>
                </a:gridCol>
              </a:tblGrid>
              <a:tr h="483852">
                <a:tc>
                  <a:txBody>
                    <a:bodyPr/>
                    <a:lstStyle/>
                    <a:p>
                      <a:pPr>
                        <a:tabLst>
                          <a:tab pos="2865755" algn="ctr"/>
                          <a:tab pos="5731510" algn="r"/>
                        </a:tabLst>
                      </a:pPr>
                      <a:r>
                        <a:rPr lang="en-GB"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Item No.</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tabLst>
                          <a:tab pos="2865755" algn="ctr"/>
                          <a:tab pos="5731510" algn="r"/>
                        </a:tabLst>
                      </a:pPr>
                      <a:r>
                        <a:rPr lang="en-GB" sz="1600" b="1" dirty="0">
                          <a:solidFill>
                            <a:schemeClr val="tx1">
                              <a:lumMod val="50000"/>
                            </a:schemeClr>
                          </a:solidFill>
                          <a:effectLst/>
                          <a:latin typeface="Arial" panose="020B0604020202020204" pitchFamily="34" charset="0"/>
                          <a:ea typeface="Arial" panose="020B0604020202020204" pitchFamily="34" charset="0"/>
                          <a:cs typeface="Times New Roman" panose="02020603050405020304" pitchFamily="18" charset="0"/>
                        </a:rPr>
                        <a:t>Timings</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tabLst>
                          <a:tab pos="2865755" algn="ctr"/>
                          <a:tab pos="5731510" algn="r"/>
                        </a:tabLst>
                      </a:pPr>
                      <a:r>
                        <a:rPr lang="en-GB"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Subject</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301022789"/>
                  </a:ext>
                </a:extLst>
              </a:tr>
              <a:tr h="543473">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1.</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17:45</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Welcome, Introductions, Apologies and Declarations of Interest</a:t>
                      </a:r>
                    </a:p>
                    <a:p>
                      <a:pP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 </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739249"/>
                  </a:ext>
                </a:extLst>
              </a:tr>
              <a:tr h="590221">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2.</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17:55</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Consultation Documentation </a:t>
                      </a:r>
                    </a:p>
                    <a:p>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a:t>
                      </a:r>
                      <a:r>
                        <a:rPr lang="en-GB" sz="1600" i="1"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Amanda Rafferty, Head of Locality Engagement, NHS GM</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451128"/>
                  </a:ext>
                </a:extLst>
              </a:tr>
              <a:tr h="725778">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3.</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18:05</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Daily Planner and Your involvement moving forward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1"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Amanda Rafferty</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36896"/>
                  </a:ext>
                </a:extLst>
              </a:tr>
              <a:tr h="808197">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4.</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18:25</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Get involved Platform </a:t>
                      </a:r>
                    </a:p>
                    <a:p>
                      <a:r>
                        <a:rPr lang="en-GB" sz="1600" i="1"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Scott Williams, Engagement Manager, NHS GM</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endParaRPr lang="en-GB" sz="1600" i="1"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756244"/>
                  </a:ext>
                </a:extLst>
              </a:tr>
              <a:tr h="808197">
                <a:tc>
                  <a:txBody>
                    <a:bodyPr/>
                    <a:lstStyle/>
                    <a:p>
                      <a:pPr algn="ct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5.</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18:35</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1"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Discussions and Feedback</a:t>
                      </a:r>
                    </a:p>
                    <a:p>
                      <a:endParaRPr lang="en-GB" sz="1600" i="1"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170974"/>
                  </a:ext>
                </a:extLst>
              </a:tr>
              <a:tr h="725778">
                <a:tc>
                  <a:txBody>
                    <a:bodyPr/>
                    <a:lstStyle/>
                    <a:p>
                      <a:pPr algn="ctr"/>
                      <a:r>
                        <a:rPr lang="en-GB" sz="1600" dirty="0">
                          <a:solidFill>
                            <a:schemeClr val="tx1">
                              <a:lumMod val="50000"/>
                            </a:schemeClr>
                          </a:solidFill>
                          <a:latin typeface="Arial" panose="020B0604020202020204" pitchFamily="34" charset="0"/>
                          <a:cs typeface="Arial" panose="020B0604020202020204" pitchFamily="34" charset="0"/>
                        </a:rPr>
                        <a:t>6.</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i="0" dirty="0">
                          <a:solidFill>
                            <a:schemeClr val="tx1">
                              <a:lumMod val="50000"/>
                            </a:schemeClr>
                          </a:solidFill>
                          <a:latin typeface="Arial" panose="020B0604020202020204" pitchFamily="34" charset="0"/>
                          <a:cs typeface="Arial" panose="020B0604020202020204" pitchFamily="34" charset="0"/>
                        </a:rPr>
                        <a:t>18:43</a:t>
                      </a: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865755" algn="ctr"/>
                          <a:tab pos="5731510" algn="r"/>
                        </a:tabLst>
                      </a:pPr>
                      <a:r>
                        <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Next steps – (See slide) – Information will be shared on our involvement platform</a:t>
                      </a:r>
                    </a:p>
                    <a:p>
                      <a:pPr>
                        <a:tabLst>
                          <a:tab pos="2865755" algn="ctr"/>
                          <a:tab pos="5731510" algn="r"/>
                        </a:tabLst>
                      </a:pPr>
                      <a:r>
                        <a:rPr lang="en-GB" sz="1600" i="1"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rPr>
                        <a:t>Close meeting</a:t>
                      </a:r>
                      <a:endParaRPr lang="en-GB" sz="1600" dirty="0">
                        <a:solidFill>
                          <a:schemeClr val="tx1">
                            <a:lumMod val="50000"/>
                          </a:schemeClr>
                        </a:solidFill>
                        <a:effectLst/>
                        <a:latin typeface="Arial" panose="020B0604020202020204" pitchFamily="34" charset="0"/>
                        <a:ea typeface="Arial" panose="020B0604020202020204" pitchFamily="34" charset="0"/>
                        <a:cs typeface="Arial" panose="020B0604020202020204" pitchFamily="34" charset="0"/>
                      </a:endParaRPr>
                    </a:p>
                    <a:p>
                      <a:endParaRPr lang="en-GB" sz="1600" i="1" dirty="0">
                        <a:solidFill>
                          <a:schemeClr val="tx1">
                            <a:lumMod val="50000"/>
                          </a:schemeClr>
                        </a:solidFill>
                        <a:latin typeface="Arial" panose="020B0604020202020204" pitchFamily="34" charset="0"/>
                        <a:cs typeface="Arial" panose="020B0604020202020204" pitchFamily="34" charset="0"/>
                      </a:endParaRPr>
                    </a:p>
                  </a:txBody>
                  <a:tcPr marL="52549" marR="52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402552"/>
                  </a:ext>
                </a:extLst>
              </a:tr>
            </a:tbl>
          </a:graphicData>
        </a:graphic>
      </p:graphicFrame>
    </p:spTree>
    <p:extLst>
      <p:ext uri="{BB962C8B-B14F-4D97-AF65-F5344CB8AC3E}">
        <p14:creationId xmlns:p14="http://schemas.microsoft.com/office/powerpoint/2010/main" val="337054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FA6B6-A64D-36EB-DE12-0D148A56B5FD}"/>
              </a:ext>
            </a:extLst>
          </p:cNvPr>
          <p:cNvSpPr>
            <a:spLocks noGrp="1"/>
          </p:cNvSpPr>
          <p:nvPr>
            <p:ph type="ctrTitle"/>
          </p:nvPr>
        </p:nvSpPr>
        <p:spPr/>
        <p:txBody>
          <a:bodyPr>
            <a:normAutofit/>
          </a:bodyPr>
          <a:lstStyle/>
          <a:p>
            <a:r>
              <a:rPr lang="en-GB" dirty="0"/>
              <a:t>Quick update</a:t>
            </a:r>
          </a:p>
        </p:txBody>
      </p:sp>
    </p:spTree>
    <p:extLst>
      <p:ext uri="{BB962C8B-B14F-4D97-AF65-F5344CB8AC3E}">
        <p14:creationId xmlns:p14="http://schemas.microsoft.com/office/powerpoint/2010/main" val="360454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726487-6DBF-74C3-DC75-3D1CC3C0B623}"/>
              </a:ext>
            </a:extLst>
          </p:cNvPr>
          <p:cNvSpPr>
            <a:spLocks noGrp="1"/>
          </p:cNvSpPr>
          <p:nvPr>
            <p:ph idx="1"/>
          </p:nvPr>
        </p:nvSpPr>
        <p:spPr>
          <a:xfrm>
            <a:off x="563671" y="1825625"/>
            <a:ext cx="11114523" cy="4351338"/>
          </a:xfrm>
        </p:spPr>
        <p:txBody>
          <a:bodyPr>
            <a:normAutofit/>
          </a:bodyPr>
          <a:lstStyle/>
          <a:p>
            <a:r>
              <a:rPr lang="en-GB" sz="2200" dirty="0">
                <a:solidFill>
                  <a:srgbClr val="3E5F73"/>
                </a:solidFill>
              </a:rPr>
              <a:t>NHS GM Board, 26</a:t>
            </a:r>
            <a:r>
              <a:rPr lang="en-GB" sz="2200" baseline="30000" dirty="0">
                <a:solidFill>
                  <a:srgbClr val="3E5F73"/>
                </a:solidFill>
              </a:rPr>
              <a:t>th</a:t>
            </a:r>
            <a:r>
              <a:rPr lang="en-GB" sz="2200" dirty="0">
                <a:solidFill>
                  <a:srgbClr val="3E5F73"/>
                </a:solidFill>
              </a:rPr>
              <a:t> March 2025 (originally 19</a:t>
            </a:r>
            <a:r>
              <a:rPr lang="en-GB" sz="2200" baseline="30000" dirty="0">
                <a:solidFill>
                  <a:srgbClr val="3E5F73"/>
                </a:solidFill>
              </a:rPr>
              <a:t>th</a:t>
            </a:r>
            <a:r>
              <a:rPr lang="en-GB" sz="2200" dirty="0">
                <a:solidFill>
                  <a:srgbClr val="3E5F73"/>
                </a:solidFill>
              </a:rPr>
              <a:t> March)</a:t>
            </a:r>
          </a:p>
          <a:p>
            <a:r>
              <a:rPr lang="en-GB" sz="2200" dirty="0">
                <a:solidFill>
                  <a:srgbClr val="3E5F73"/>
                </a:solidFill>
              </a:rPr>
              <a:t>Proposed consultation start date changed to 7</a:t>
            </a:r>
            <a:r>
              <a:rPr lang="en-GB" sz="2200" baseline="30000" dirty="0">
                <a:solidFill>
                  <a:srgbClr val="3E5F73"/>
                </a:solidFill>
              </a:rPr>
              <a:t>th</a:t>
            </a:r>
            <a:r>
              <a:rPr lang="en-GB" sz="2200" dirty="0">
                <a:solidFill>
                  <a:srgbClr val="3E5F73"/>
                </a:solidFill>
              </a:rPr>
              <a:t> April 2025 (dependant on outcome from above)</a:t>
            </a:r>
          </a:p>
          <a:p>
            <a:r>
              <a:rPr lang="en-GB" sz="2200" dirty="0">
                <a:solidFill>
                  <a:srgbClr val="3E5F73"/>
                </a:solidFill>
              </a:rPr>
              <a:t>Survey updates</a:t>
            </a:r>
          </a:p>
          <a:p>
            <a:r>
              <a:rPr lang="en-GB" sz="2200" dirty="0">
                <a:solidFill>
                  <a:srgbClr val="3E5F73"/>
                </a:solidFill>
              </a:rPr>
              <a:t>Stakeholder briefings</a:t>
            </a:r>
          </a:p>
          <a:p>
            <a:r>
              <a:rPr lang="en-GB" sz="2200" dirty="0">
                <a:solidFill>
                  <a:srgbClr val="3E5F73"/>
                </a:solidFill>
              </a:rPr>
              <a:t>8 weeks of consultation</a:t>
            </a:r>
          </a:p>
          <a:p>
            <a:r>
              <a:rPr lang="en-GB" sz="2200" dirty="0">
                <a:solidFill>
                  <a:srgbClr val="3E5F73"/>
                </a:solidFill>
              </a:rPr>
              <a:t>4 weeks of evaluation</a:t>
            </a:r>
          </a:p>
          <a:p>
            <a:r>
              <a:rPr lang="en-GB" sz="2200" dirty="0">
                <a:solidFill>
                  <a:srgbClr val="3E5F73"/>
                </a:solidFill>
              </a:rPr>
              <a:t>Results and decision ratified through governance</a:t>
            </a:r>
          </a:p>
          <a:p>
            <a:pPr marL="0" indent="0" algn="l" rtl="0" fontAlgn="base">
              <a:buNone/>
            </a:pPr>
            <a:r>
              <a:rPr lang="en-GB" b="0" i="0" dirty="0">
                <a:solidFill>
                  <a:srgbClr val="000000"/>
                </a:solidFill>
                <a:effectLst/>
              </a:rPr>
              <a:t> </a:t>
            </a:r>
          </a:p>
          <a:p>
            <a:endParaRPr lang="en-GB" dirty="0"/>
          </a:p>
        </p:txBody>
      </p:sp>
      <p:sp>
        <p:nvSpPr>
          <p:cNvPr id="3" name="Title 2">
            <a:extLst>
              <a:ext uri="{FF2B5EF4-FFF2-40B4-BE49-F238E27FC236}">
                <a16:creationId xmlns:a16="http://schemas.microsoft.com/office/drawing/2014/main" id="{6F991DD6-4230-767F-2ADE-2B2D71E32DCA}"/>
              </a:ext>
            </a:extLst>
          </p:cNvPr>
          <p:cNvSpPr>
            <a:spLocks noGrp="1"/>
          </p:cNvSpPr>
          <p:nvPr>
            <p:ph type="title"/>
          </p:nvPr>
        </p:nvSpPr>
        <p:spPr/>
        <p:txBody>
          <a:bodyPr/>
          <a:lstStyle/>
          <a:p>
            <a:r>
              <a:rPr lang="en-GB" dirty="0"/>
              <a:t>Update</a:t>
            </a:r>
          </a:p>
        </p:txBody>
      </p:sp>
    </p:spTree>
    <p:extLst>
      <p:ext uri="{BB962C8B-B14F-4D97-AF65-F5344CB8AC3E}">
        <p14:creationId xmlns:p14="http://schemas.microsoft.com/office/powerpoint/2010/main" val="424117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5997E5-3F75-EAC9-6725-97B10A5018BC}"/>
              </a:ext>
            </a:extLst>
          </p:cNvPr>
          <p:cNvSpPr>
            <a:spLocks noGrp="1"/>
          </p:cNvSpPr>
          <p:nvPr>
            <p:ph type="ctrTitle"/>
          </p:nvPr>
        </p:nvSpPr>
        <p:spPr/>
        <p:txBody>
          <a:bodyPr/>
          <a:lstStyle/>
          <a:p>
            <a:r>
              <a:rPr lang="en-GB" dirty="0"/>
              <a:t>Consultation Documentation</a:t>
            </a:r>
          </a:p>
        </p:txBody>
      </p:sp>
    </p:spTree>
    <p:extLst>
      <p:ext uri="{BB962C8B-B14F-4D97-AF65-F5344CB8AC3E}">
        <p14:creationId xmlns:p14="http://schemas.microsoft.com/office/powerpoint/2010/main" val="405341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C737-DDCF-C1AE-1DF5-12B55F882A19}"/>
              </a:ext>
            </a:extLst>
          </p:cNvPr>
          <p:cNvSpPr>
            <a:spLocks noGrp="1"/>
          </p:cNvSpPr>
          <p:nvPr>
            <p:ph type="ctrTitle"/>
          </p:nvPr>
        </p:nvSpPr>
        <p:spPr>
          <a:xfrm>
            <a:off x="714103" y="3030583"/>
            <a:ext cx="10096137" cy="1250086"/>
          </a:xfrm>
        </p:spPr>
        <p:txBody>
          <a:bodyPr/>
          <a:lstStyle/>
          <a:p>
            <a:r>
              <a:rPr lang="en-GB" dirty="0"/>
              <a:t>Daily Planner, Your involvement moving forward</a:t>
            </a:r>
          </a:p>
        </p:txBody>
      </p:sp>
    </p:spTree>
    <p:extLst>
      <p:ext uri="{BB962C8B-B14F-4D97-AF65-F5344CB8AC3E}">
        <p14:creationId xmlns:p14="http://schemas.microsoft.com/office/powerpoint/2010/main" val="397927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8229-8C6D-3907-655A-783447D0E3DF}"/>
              </a:ext>
            </a:extLst>
          </p:cNvPr>
          <p:cNvSpPr>
            <a:spLocks noGrp="1"/>
          </p:cNvSpPr>
          <p:nvPr>
            <p:ph type="ctrTitle"/>
          </p:nvPr>
        </p:nvSpPr>
        <p:spPr/>
        <p:txBody>
          <a:bodyPr/>
          <a:lstStyle/>
          <a:p>
            <a:r>
              <a:rPr lang="en-GB" dirty="0"/>
              <a:t>Get involved platform</a:t>
            </a:r>
          </a:p>
        </p:txBody>
      </p:sp>
    </p:spTree>
    <p:extLst>
      <p:ext uri="{BB962C8B-B14F-4D97-AF65-F5344CB8AC3E}">
        <p14:creationId xmlns:p14="http://schemas.microsoft.com/office/powerpoint/2010/main" val="3910666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96jwpw5ze78dcnrownsspmnza4aaz2"/>
</p:tagLst>
</file>

<file path=ppt/theme/theme1.xml><?xml version="1.0" encoding="utf-8"?>
<a:theme xmlns:a="http://schemas.openxmlformats.org/drawingml/2006/main" name="1_Office Theme">
  <a:themeElements>
    <a:clrScheme name="NHS GM">
      <a:dk1>
        <a:srgbClr val="415563"/>
      </a:dk1>
      <a:lt1>
        <a:srgbClr val="FFFFFF"/>
      </a:lt1>
      <a:dk2>
        <a:srgbClr val="415563"/>
      </a:dk2>
      <a:lt2>
        <a:srgbClr val="E8EDEE"/>
      </a:lt2>
      <a:accent1>
        <a:srgbClr val="AE2473"/>
      </a:accent1>
      <a:accent2>
        <a:srgbClr val="ED7D31"/>
      </a:accent2>
      <a:accent3>
        <a:srgbClr val="005EB8"/>
      </a:accent3>
      <a:accent4>
        <a:srgbClr val="FFC000"/>
      </a:accent4>
      <a:accent5>
        <a:srgbClr val="FFFFFF"/>
      </a:accent5>
      <a:accent6>
        <a:srgbClr val="28B5E9"/>
      </a:accent6>
      <a:hlink>
        <a:srgbClr val="006AB4"/>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16183</TotalTime>
  <Words>563</Words>
  <Application>Microsoft Office PowerPoint</Application>
  <PresentationFormat>Widescreen</PresentationFormat>
  <Paragraphs>101</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ui-sans-serif</vt:lpstr>
      <vt:lpstr>1_Office Theme</vt:lpstr>
      <vt:lpstr>Lived experience group meeting </vt:lpstr>
      <vt:lpstr>Meeting Expectations.</vt:lpstr>
      <vt:lpstr>Welcome, Introductions, Apologies and Declarations of Interest </vt:lpstr>
      <vt:lpstr>Agenda</vt:lpstr>
      <vt:lpstr>Quick update</vt:lpstr>
      <vt:lpstr>Update</vt:lpstr>
      <vt:lpstr>Consultation Documentation</vt:lpstr>
      <vt:lpstr>Daily Planner, Your involvement moving forward</vt:lpstr>
      <vt:lpstr>Get involved platform</vt:lpstr>
      <vt:lpstr>Next Steps</vt:lpstr>
      <vt:lpstr>Next steps: We need your help </vt:lpstr>
      <vt:lpstr>Existing stakeholders identified in engagement phase</vt:lpstr>
      <vt:lpstr>Next meeting. Tuesday 1st April 2025 5:45pm-6:45pm</vt:lpstr>
    </vt:vector>
  </TitlesOfParts>
  <Company>GMCSU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forward for Adult ADHD Services</dc:title>
  <dc:creator>WILLIAMS, Scott (NHS GREATER MANCHESTER ICB - 02H)</dc:creator>
  <cp:lastModifiedBy>WILLIAMS, Scott (NHS GREATER MANCHESTER ICB - 02H)</cp:lastModifiedBy>
  <cp:revision>18</cp:revision>
  <cp:lastPrinted>2024-05-31T12:24:34Z</cp:lastPrinted>
  <dcterms:created xsi:type="dcterms:W3CDTF">2024-05-24T13:58:58Z</dcterms:created>
  <dcterms:modified xsi:type="dcterms:W3CDTF">2025-03-12T12:05:23Z</dcterms:modified>
</cp:coreProperties>
</file>