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0" r:id="rId2"/>
    <p:sldId id="405" r:id="rId3"/>
    <p:sldId id="301" r:id="rId4"/>
    <p:sldId id="275" r:id="rId5"/>
    <p:sldId id="298" r:id="rId6"/>
    <p:sldId id="294" r:id="rId7"/>
    <p:sldId id="302" r:id="rId8"/>
    <p:sldId id="376" r:id="rId9"/>
    <p:sldId id="401" r:id="rId10"/>
    <p:sldId id="403" r:id="rId11"/>
    <p:sldId id="400" r:id="rId12"/>
    <p:sldId id="406" r:id="rId13"/>
    <p:sldId id="318" r:id="rId14"/>
    <p:sldId id="407" r:id="rId15"/>
    <p:sldId id="321" r:id="rId16"/>
    <p:sldId id="408" r:id="rId17"/>
    <p:sldId id="409" r:id="rId18"/>
    <p:sldId id="305" r:id="rId19"/>
    <p:sldId id="311" r:id="rId20"/>
    <p:sldId id="402" r:id="rId21"/>
    <p:sldId id="404" r:id="rId22"/>
    <p:sldId id="315" r:id="rId23"/>
  </p:sldIdLst>
  <p:sldSz cx="12192000" cy="6858000"/>
  <p:notesSz cx="6808788" cy="994092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FE884E-150C-4C57-990C-49F6937D8B5C}">
          <p14:sldIdLst>
            <p14:sldId id="300"/>
            <p14:sldId id="405"/>
            <p14:sldId id="301"/>
            <p14:sldId id="275"/>
          </p14:sldIdLst>
        </p14:section>
        <p14:section name="Recap" id="{AD87FD68-7F12-44E6-8B79-DDA4A01AA545}">
          <p14:sldIdLst>
            <p14:sldId id="298"/>
            <p14:sldId id="294"/>
          </p14:sldIdLst>
        </p14:section>
        <p14:section name="Intro to Consulations" id="{C3F9D673-E989-4EA6-808A-FE7C03AA1A22}">
          <p14:sldIdLst>
            <p14:sldId id="302"/>
            <p14:sldId id="376"/>
            <p14:sldId id="401"/>
            <p14:sldId id="403"/>
            <p14:sldId id="400"/>
            <p14:sldId id="406"/>
            <p14:sldId id="318"/>
            <p14:sldId id="407"/>
            <p14:sldId id="321"/>
            <p14:sldId id="408"/>
            <p14:sldId id="409"/>
            <p14:sldId id="305"/>
          </p14:sldIdLst>
        </p14:section>
        <p14:section name="What next" id="{02445A6A-C955-4918-AFF6-F2C323A6072B}">
          <p14:sldIdLst>
            <p14:sldId id="311"/>
            <p14:sldId id="402"/>
            <p14:sldId id="404"/>
          </p14:sldIdLst>
        </p14:section>
        <p14:section name="Closing Summary" id="{DBAC323A-438C-4283-8A00-F1097171485D}">
          <p14:sldIdLst>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3002" autoAdjust="0"/>
  </p:normalViewPr>
  <p:slideViewPr>
    <p:cSldViewPr snapToGrid="0">
      <p:cViewPr varScale="1">
        <p:scale>
          <a:sx n="48" d="100"/>
          <a:sy n="48" d="100"/>
        </p:scale>
        <p:origin x="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26DDA-F13F-472A-A1DA-334D4D762C60}"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BE54B929-80F4-4001-A74A-B07B0386B6EC}">
      <dgm:prSet custT="1"/>
      <dgm:spPr/>
      <dgm:t>
        <a:bodyPr/>
        <a:lstStyle/>
        <a:p>
          <a:r>
            <a:rPr lang="en-GB" sz="2000" dirty="0">
              <a:latin typeface="Arial" panose="020B0604020202020204" pitchFamily="34" charset="0"/>
              <a:cs typeface="Arial" panose="020B0604020202020204" pitchFamily="34" charset="0"/>
            </a:rPr>
            <a:t>Increasing number of people coming forward and long waiting times</a:t>
          </a:r>
          <a:endParaRPr lang="en-US" sz="2000" dirty="0">
            <a:latin typeface="Arial" panose="020B0604020202020204" pitchFamily="34" charset="0"/>
            <a:cs typeface="Arial" panose="020B0604020202020204" pitchFamily="34" charset="0"/>
          </a:endParaRPr>
        </a:p>
      </dgm:t>
    </dgm:pt>
    <dgm:pt modelId="{32667B34-A5F2-4D32-AD3B-2AAB2A7594D2}" type="parTrans" cxnId="{D8E0DCA1-AFBC-4227-A044-BE1B88F92ED1}">
      <dgm:prSet/>
      <dgm:spPr/>
      <dgm:t>
        <a:bodyPr/>
        <a:lstStyle/>
        <a:p>
          <a:endParaRPr lang="en-US" sz="2000">
            <a:latin typeface="Arial" panose="020B0604020202020204" pitchFamily="34" charset="0"/>
            <a:cs typeface="Arial" panose="020B0604020202020204" pitchFamily="34" charset="0"/>
          </a:endParaRPr>
        </a:p>
      </dgm:t>
    </dgm:pt>
    <dgm:pt modelId="{7FA5B6CC-B653-48DD-BC9F-28FF0A410C2A}" type="sibTrans" cxnId="{D8E0DCA1-AFBC-4227-A044-BE1B88F92ED1}">
      <dgm:prSet/>
      <dgm:spPr/>
      <dgm:t>
        <a:bodyPr/>
        <a:lstStyle/>
        <a:p>
          <a:endParaRPr lang="en-US" sz="2000">
            <a:latin typeface="Arial" panose="020B0604020202020204" pitchFamily="34" charset="0"/>
            <a:cs typeface="Arial" panose="020B0604020202020204" pitchFamily="34" charset="0"/>
          </a:endParaRPr>
        </a:p>
      </dgm:t>
    </dgm:pt>
    <dgm:pt modelId="{B03C2969-BD45-4831-B1D0-E79AF086D8E7}">
      <dgm:prSet custT="1"/>
      <dgm:spPr/>
      <dgm:t>
        <a:bodyPr/>
        <a:lstStyle/>
        <a:p>
          <a:r>
            <a:rPr lang="en-GB" sz="2000" dirty="0">
              <a:latin typeface="Arial" panose="020B0604020202020204" pitchFamily="34" charset="0"/>
              <a:cs typeface="Arial" panose="020B0604020202020204" pitchFamily="34" charset="0"/>
            </a:rPr>
            <a:t>Financial concerns</a:t>
          </a:r>
          <a:endParaRPr lang="en-US" sz="2000" dirty="0">
            <a:latin typeface="Arial" panose="020B0604020202020204" pitchFamily="34" charset="0"/>
            <a:cs typeface="Arial" panose="020B0604020202020204" pitchFamily="34" charset="0"/>
          </a:endParaRPr>
        </a:p>
      </dgm:t>
    </dgm:pt>
    <dgm:pt modelId="{D2DAE1ED-FEEC-4111-A35C-BE2592A0E26D}" type="parTrans" cxnId="{D7E8C77E-FF3A-4E57-92EB-E5E86F649111}">
      <dgm:prSet/>
      <dgm:spPr/>
      <dgm:t>
        <a:bodyPr/>
        <a:lstStyle/>
        <a:p>
          <a:endParaRPr lang="en-US" sz="2000">
            <a:latin typeface="Arial" panose="020B0604020202020204" pitchFamily="34" charset="0"/>
            <a:cs typeface="Arial" panose="020B0604020202020204" pitchFamily="34" charset="0"/>
          </a:endParaRPr>
        </a:p>
      </dgm:t>
    </dgm:pt>
    <dgm:pt modelId="{DC556476-C6A4-4DD7-ABD4-9001971FF697}" type="sibTrans" cxnId="{D7E8C77E-FF3A-4E57-92EB-E5E86F649111}">
      <dgm:prSet/>
      <dgm:spPr/>
      <dgm:t>
        <a:bodyPr/>
        <a:lstStyle/>
        <a:p>
          <a:endParaRPr lang="en-US" sz="2000">
            <a:latin typeface="Arial" panose="020B0604020202020204" pitchFamily="34" charset="0"/>
            <a:cs typeface="Arial" panose="020B0604020202020204" pitchFamily="34" charset="0"/>
          </a:endParaRPr>
        </a:p>
      </dgm:t>
    </dgm:pt>
    <dgm:pt modelId="{443AFA4E-FE52-4E35-BD49-41CE48038E03}">
      <dgm:prSet custT="1"/>
      <dgm:spPr/>
      <dgm:t>
        <a:bodyPr/>
        <a:lstStyle/>
        <a:p>
          <a:r>
            <a:rPr lang="en-GB" sz="2000">
              <a:latin typeface="Arial" panose="020B0604020202020204" pitchFamily="34" charset="0"/>
              <a:cs typeface="Arial" panose="020B0604020202020204" pitchFamily="34" charset="0"/>
            </a:rPr>
            <a:t>Variation in offers across Greater Manchester</a:t>
          </a:r>
          <a:endParaRPr lang="en-US" sz="2000">
            <a:latin typeface="Arial" panose="020B0604020202020204" pitchFamily="34" charset="0"/>
            <a:cs typeface="Arial" panose="020B0604020202020204" pitchFamily="34" charset="0"/>
          </a:endParaRPr>
        </a:p>
      </dgm:t>
    </dgm:pt>
    <dgm:pt modelId="{EC0D8D61-D326-471A-9313-630AEC3191EA}" type="parTrans" cxnId="{0F30C985-C983-4458-BBEE-3F50650262A3}">
      <dgm:prSet/>
      <dgm:spPr/>
      <dgm:t>
        <a:bodyPr/>
        <a:lstStyle/>
        <a:p>
          <a:endParaRPr lang="en-US" sz="2000">
            <a:latin typeface="Arial" panose="020B0604020202020204" pitchFamily="34" charset="0"/>
            <a:cs typeface="Arial" panose="020B0604020202020204" pitchFamily="34" charset="0"/>
          </a:endParaRPr>
        </a:p>
      </dgm:t>
    </dgm:pt>
    <dgm:pt modelId="{5B33CD8D-0AC3-4C07-98DC-91019AE3A256}" type="sibTrans" cxnId="{0F30C985-C983-4458-BBEE-3F50650262A3}">
      <dgm:prSet/>
      <dgm:spPr/>
      <dgm:t>
        <a:bodyPr/>
        <a:lstStyle/>
        <a:p>
          <a:endParaRPr lang="en-US" sz="2000">
            <a:latin typeface="Arial" panose="020B0604020202020204" pitchFamily="34" charset="0"/>
            <a:cs typeface="Arial" panose="020B0604020202020204" pitchFamily="34" charset="0"/>
          </a:endParaRPr>
        </a:p>
      </dgm:t>
    </dgm:pt>
    <dgm:pt modelId="{05D4FC30-432A-4E4A-8ADF-CF81024A486F}">
      <dgm:prSet custT="1"/>
      <dgm:spPr/>
      <dgm:t>
        <a:bodyPr/>
        <a:lstStyle/>
        <a:p>
          <a:r>
            <a:rPr lang="en-GB" sz="2000">
              <a:latin typeface="Arial" panose="020B0604020202020204" pitchFamily="34" charset="0"/>
              <a:cs typeface="Arial" panose="020B0604020202020204" pitchFamily="34" charset="0"/>
            </a:rPr>
            <a:t>Right to choose and private providers</a:t>
          </a:r>
          <a:endParaRPr lang="en-US" sz="2000">
            <a:latin typeface="Arial" panose="020B0604020202020204" pitchFamily="34" charset="0"/>
            <a:cs typeface="Arial" panose="020B0604020202020204" pitchFamily="34" charset="0"/>
          </a:endParaRPr>
        </a:p>
      </dgm:t>
    </dgm:pt>
    <dgm:pt modelId="{4AA463DB-1921-41E8-AF68-F74BBAD0FE97}" type="parTrans" cxnId="{B86AC79C-054E-42AA-9829-2A864D55B68E}">
      <dgm:prSet/>
      <dgm:spPr/>
      <dgm:t>
        <a:bodyPr/>
        <a:lstStyle/>
        <a:p>
          <a:endParaRPr lang="en-US" sz="2000">
            <a:latin typeface="Arial" panose="020B0604020202020204" pitchFamily="34" charset="0"/>
            <a:cs typeface="Arial" panose="020B0604020202020204" pitchFamily="34" charset="0"/>
          </a:endParaRPr>
        </a:p>
      </dgm:t>
    </dgm:pt>
    <dgm:pt modelId="{13019E3A-46F3-458C-A55D-B5DAB7CB21BD}" type="sibTrans" cxnId="{B86AC79C-054E-42AA-9829-2A864D55B68E}">
      <dgm:prSet/>
      <dgm:spPr/>
      <dgm:t>
        <a:bodyPr/>
        <a:lstStyle/>
        <a:p>
          <a:endParaRPr lang="en-US" sz="2000">
            <a:latin typeface="Arial" panose="020B0604020202020204" pitchFamily="34" charset="0"/>
            <a:cs typeface="Arial" panose="020B0604020202020204" pitchFamily="34" charset="0"/>
          </a:endParaRPr>
        </a:p>
      </dgm:t>
    </dgm:pt>
    <dgm:pt modelId="{F694FE5E-1A12-46B7-A31D-B9E8204BD876}">
      <dgm:prSet custT="1"/>
      <dgm:spPr/>
      <dgm:t>
        <a:bodyPr/>
        <a:lstStyle/>
        <a:p>
          <a:r>
            <a:rPr lang="en-GB" sz="2000">
              <a:latin typeface="Arial" panose="020B0604020202020204" pitchFamily="34" charset="0"/>
              <a:cs typeface="Arial" panose="020B0604020202020204" pitchFamily="34" charset="0"/>
            </a:rPr>
            <a:t>Safety</a:t>
          </a:r>
          <a:endParaRPr lang="en-US" sz="2000">
            <a:latin typeface="Arial" panose="020B0604020202020204" pitchFamily="34" charset="0"/>
            <a:cs typeface="Arial" panose="020B0604020202020204" pitchFamily="34" charset="0"/>
          </a:endParaRPr>
        </a:p>
      </dgm:t>
    </dgm:pt>
    <dgm:pt modelId="{90909D09-B8AF-4BC3-9946-3A79FD908FEA}" type="parTrans" cxnId="{A2021C57-23AB-485E-A22C-E9C9E9AE55BF}">
      <dgm:prSet/>
      <dgm:spPr/>
      <dgm:t>
        <a:bodyPr/>
        <a:lstStyle/>
        <a:p>
          <a:endParaRPr lang="en-US" sz="2000">
            <a:latin typeface="Arial" panose="020B0604020202020204" pitchFamily="34" charset="0"/>
            <a:cs typeface="Arial" panose="020B0604020202020204" pitchFamily="34" charset="0"/>
          </a:endParaRPr>
        </a:p>
      </dgm:t>
    </dgm:pt>
    <dgm:pt modelId="{805B1DB4-F98D-4073-A61C-438BA1416282}" type="sibTrans" cxnId="{A2021C57-23AB-485E-A22C-E9C9E9AE55BF}">
      <dgm:prSet/>
      <dgm:spPr/>
      <dgm:t>
        <a:bodyPr/>
        <a:lstStyle/>
        <a:p>
          <a:endParaRPr lang="en-US" sz="2000">
            <a:latin typeface="Arial" panose="020B0604020202020204" pitchFamily="34" charset="0"/>
            <a:cs typeface="Arial" panose="020B0604020202020204" pitchFamily="34" charset="0"/>
          </a:endParaRPr>
        </a:p>
      </dgm:t>
    </dgm:pt>
    <dgm:pt modelId="{81410E20-EC00-4787-8666-DD3ABD35B5BF}">
      <dgm:prSet custT="1"/>
      <dgm:spPr/>
      <dgm:t>
        <a:bodyPr/>
        <a:lstStyle/>
        <a:p>
          <a:r>
            <a:rPr lang="en-GB" sz="2000">
              <a:latin typeface="Arial" panose="020B0604020202020204" pitchFamily="34" charset="0"/>
              <a:cs typeface="Arial" panose="020B0604020202020204" pitchFamily="34" charset="0"/>
            </a:rPr>
            <a:t>Support and medication</a:t>
          </a:r>
          <a:endParaRPr lang="en-US" sz="2000">
            <a:latin typeface="Arial" panose="020B0604020202020204" pitchFamily="34" charset="0"/>
            <a:cs typeface="Arial" panose="020B0604020202020204" pitchFamily="34" charset="0"/>
          </a:endParaRPr>
        </a:p>
      </dgm:t>
    </dgm:pt>
    <dgm:pt modelId="{825CA55D-C4BC-4B1C-A9E4-97D85FEA4442}" type="parTrans" cxnId="{6774AD39-BAFF-4475-B17D-601E2EAF1A7E}">
      <dgm:prSet/>
      <dgm:spPr/>
      <dgm:t>
        <a:bodyPr/>
        <a:lstStyle/>
        <a:p>
          <a:endParaRPr lang="en-US" sz="2000">
            <a:latin typeface="Arial" panose="020B0604020202020204" pitchFamily="34" charset="0"/>
            <a:cs typeface="Arial" panose="020B0604020202020204" pitchFamily="34" charset="0"/>
          </a:endParaRPr>
        </a:p>
      </dgm:t>
    </dgm:pt>
    <dgm:pt modelId="{1B6AEC93-27B0-43DF-A34B-689BA450A846}" type="sibTrans" cxnId="{6774AD39-BAFF-4475-B17D-601E2EAF1A7E}">
      <dgm:prSet/>
      <dgm:spPr/>
      <dgm:t>
        <a:bodyPr/>
        <a:lstStyle/>
        <a:p>
          <a:endParaRPr lang="en-US" sz="2000">
            <a:latin typeface="Arial" panose="020B0604020202020204" pitchFamily="34" charset="0"/>
            <a:cs typeface="Arial" panose="020B0604020202020204" pitchFamily="34" charset="0"/>
          </a:endParaRPr>
        </a:p>
      </dgm:t>
    </dgm:pt>
    <dgm:pt modelId="{AB3E5E02-7CE1-4067-9EAC-1C7C0C17669F}" type="pres">
      <dgm:prSet presAssocID="{13A26DDA-F13F-472A-A1DA-334D4D762C60}" presName="linear" presStyleCnt="0">
        <dgm:presLayoutVars>
          <dgm:animLvl val="lvl"/>
          <dgm:resizeHandles val="exact"/>
        </dgm:presLayoutVars>
      </dgm:prSet>
      <dgm:spPr/>
    </dgm:pt>
    <dgm:pt modelId="{ABC6EA03-1737-4CF1-8ABC-C9BAFE0BB0D7}" type="pres">
      <dgm:prSet presAssocID="{BE54B929-80F4-4001-A74A-B07B0386B6EC}" presName="parentText" presStyleLbl="node1" presStyleIdx="0" presStyleCnt="6">
        <dgm:presLayoutVars>
          <dgm:chMax val="0"/>
          <dgm:bulletEnabled val="1"/>
        </dgm:presLayoutVars>
      </dgm:prSet>
      <dgm:spPr/>
    </dgm:pt>
    <dgm:pt modelId="{83905873-9F24-4598-ADF3-3831070728E7}" type="pres">
      <dgm:prSet presAssocID="{7FA5B6CC-B653-48DD-BC9F-28FF0A410C2A}" presName="spacer" presStyleCnt="0"/>
      <dgm:spPr/>
    </dgm:pt>
    <dgm:pt modelId="{9A0A6E88-34DC-4C31-95D1-EDE083E1ACB0}" type="pres">
      <dgm:prSet presAssocID="{B03C2969-BD45-4831-B1D0-E79AF086D8E7}" presName="parentText" presStyleLbl="node1" presStyleIdx="1" presStyleCnt="6">
        <dgm:presLayoutVars>
          <dgm:chMax val="0"/>
          <dgm:bulletEnabled val="1"/>
        </dgm:presLayoutVars>
      </dgm:prSet>
      <dgm:spPr/>
    </dgm:pt>
    <dgm:pt modelId="{5A35737E-3EC8-4EEC-879A-754392DB01DE}" type="pres">
      <dgm:prSet presAssocID="{DC556476-C6A4-4DD7-ABD4-9001971FF697}" presName="spacer" presStyleCnt="0"/>
      <dgm:spPr/>
    </dgm:pt>
    <dgm:pt modelId="{868609F2-B498-41FF-AF53-CD164AE0256F}" type="pres">
      <dgm:prSet presAssocID="{443AFA4E-FE52-4E35-BD49-41CE48038E03}" presName="parentText" presStyleLbl="node1" presStyleIdx="2" presStyleCnt="6">
        <dgm:presLayoutVars>
          <dgm:chMax val="0"/>
          <dgm:bulletEnabled val="1"/>
        </dgm:presLayoutVars>
      </dgm:prSet>
      <dgm:spPr/>
    </dgm:pt>
    <dgm:pt modelId="{FB4EED61-9742-4276-BE86-B769D2967773}" type="pres">
      <dgm:prSet presAssocID="{5B33CD8D-0AC3-4C07-98DC-91019AE3A256}" presName="spacer" presStyleCnt="0"/>
      <dgm:spPr/>
    </dgm:pt>
    <dgm:pt modelId="{F505CA7D-790E-48BD-A04B-7C2136A95221}" type="pres">
      <dgm:prSet presAssocID="{05D4FC30-432A-4E4A-8ADF-CF81024A486F}" presName="parentText" presStyleLbl="node1" presStyleIdx="3" presStyleCnt="6">
        <dgm:presLayoutVars>
          <dgm:chMax val="0"/>
          <dgm:bulletEnabled val="1"/>
        </dgm:presLayoutVars>
      </dgm:prSet>
      <dgm:spPr/>
    </dgm:pt>
    <dgm:pt modelId="{1DBCFE57-1710-474A-BF0D-9EEF1146525E}" type="pres">
      <dgm:prSet presAssocID="{13019E3A-46F3-458C-A55D-B5DAB7CB21BD}" presName="spacer" presStyleCnt="0"/>
      <dgm:spPr/>
    </dgm:pt>
    <dgm:pt modelId="{60A0A651-1C59-425D-81A3-6A5B93C044B1}" type="pres">
      <dgm:prSet presAssocID="{F694FE5E-1A12-46B7-A31D-B9E8204BD876}" presName="parentText" presStyleLbl="node1" presStyleIdx="4" presStyleCnt="6">
        <dgm:presLayoutVars>
          <dgm:chMax val="0"/>
          <dgm:bulletEnabled val="1"/>
        </dgm:presLayoutVars>
      </dgm:prSet>
      <dgm:spPr/>
    </dgm:pt>
    <dgm:pt modelId="{6CBF80BA-6411-45BF-931E-31F320412FF7}" type="pres">
      <dgm:prSet presAssocID="{805B1DB4-F98D-4073-A61C-438BA1416282}" presName="spacer" presStyleCnt="0"/>
      <dgm:spPr/>
    </dgm:pt>
    <dgm:pt modelId="{B66A646C-603E-4933-B9A4-4BE326DA5DD4}" type="pres">
      <dgm:prSet presAssocID="{81410E20-EC00-4787-8666-DD3ABD35B5BF}" presName="parentText" presStyleLbl="node1" presStyleIdx="5" presStyleCnt="6">
        <dgm:presLayoutVars>
          <dgm:chMax val="0"/>
          <dgm:bulletEnabled val="1"/>
        </dgm:presLayoutVars>
      </dgm:prSet>
      <dgm:spPr/>
    </dgm:pt>
  </dgm:ptLst>
  <dgm:cxnLst>
    <dgm:cxn modelId="{2C956C0E-C30C-4A97-B450-839BE2E0EF2C}" type="presOf" srcId="{B03C2969-BD45-4831-B1D0-E79AF086D8E7}" destId="{9A0A6E88-34DC-4C31-95D1-EDE083E1ACB0}" srcOrd="0" destOrd="0" presId="urn:microsoft.com/office/officeart/2005/8/layout/vList2"/>
    <dgm:cxn modelId="{E4BC311E-C6E5-4368-958F-529500B963ED}" type="presOf" srcId="{443AFA4E-FE52-4E35-BD49-41CE48038E03}" destId="{868609F2-B498-41FF-AF53-CD164AE0256F}" srcOrd="0" destOrd="0" presId="urn:microsoft.com/office/officeart/2005/8/layout/vList2"/>
    <dgm:cxn modelId="{6774AD39-BAFF-4475-B17D-601E2EAF1A7E}" srcId="{13A26DDA-F13F-472A-A1DA-334D4D762C60}" destId="{81410E20-EC00-4787-8666-DD3ABD35B5BF}" srcOrd="5" destOrd="0" parTransId="{825CA55D-C4BC-4B1C-A9E4-97D85FEA4442}" sibTransId="{1B6AEC93-27B0-43DF-A34B-689BA450A846}"/>
    <dgm:cxn modelId="{7DEFBD53-CCAF-4285-A17A-4F2CB2BE039C}" type="presOf" srcId="{13A26DDA-F13F-472A-A1DA-334D4D762C60}" destId="{AB3E5E02-7CE1-4067-9EAC-1C7C0C17669F}" srcOrd="0" destOrd="0" presId="urn:microsoft.com/office/officeart/2005/8/layout/vList2"/>
    <dgm:cxn modelId="{A2021C57-23AB-485E-A22C-E9C9E9AE55BF}" srcId="{13A26DDA-F13F-472A-A1DA-334D4D762C60}" destId="{F694FE5E-1A12-46B7-A31D-B9E8204BD876}" srcOrd="4" destOrd="0" parTransId="{90909D09-B8AF-4BC3-9946-3A79FD908FEA}" sibTransId="{805B1DB4-F98D-4073-A61C-438BA1416282}"/>
    <dgm:cxn modelId="{D7E8C77E-FF3A-4E57-92EB-E5E86F649111}" srcId="{13A26DDA-F13F-472A-A1DA-334D4D762C60}" destId="{B03C2969-BD45-4831-B1D0-E79AF086D8E7}" srcOrd="1" destOrd="0" parTransId="{D2DAE1ED-FEEC-4111-A35C-BE2592A0E26D}" sibTransId="{DC556476-C6A4-4DD7-ABD4-9001971FF697}"/>
    <dgm:cxn modelId="{0F30C985-C983-4458-BBEE-3F50650262A3}" srcId="{13A26DDA-F13F-472A-A1DA-334D4D762C60}" destId="{443AFA4E-FE52-4E35-BD49-41CE48038E03}" srcOrd="2" destOrd="0" parTransId="{EC0D8D61-D326-471A-9313-630AEC3191EA}" sibTransId="{5B33CD8D-0AC3-4C07-98DC-91019AE3A256}"/>
    <dgm:cxn modelId="{DD99F492-D3EC-43E2-B548-71F9A72FE287}" type="presOf" srcId="{81410E20-EC00-4787-8666-DD3ABD35B5BF}" destId="{B66A646C-603E-4933-B9A4-4BE326DA5DD4}" srcOrd="0" destOrd="0" presId="urn:microsoft.com/office/officeart/2005/8/layout/vList2"/>
    <dgm:cxn modelId="{B86AC79C-054E-42AA-9829-2A864D55B68E}" srcId="{13A26DDA-F13F-472A-A1DA-334D4D762C60}" destId="{05D4FC30-432A-4E4A-8ADF-CF81024A486F}" srcOrd="3" destOrd="0" parTransId="{4AA463DB-1921-41E8-AF68-F74BBAD0FE97}" sibTransId="{13019E3A-46F3-458C-A55D-B5DAB7CB21BD}"/>
    <dgm:cxn modelId="{D8E0DCA1-AFBC-4227-A044-BE1B88F92ED1}" srcId="{13A26DDA-F13F-472A-A1DA-334D4D762C60}" destId="{BE54B929-80F4-4001-A74A-B07B0386B6EC}" srcOrd="0" destOrd="0" parTransId="{32667B34-A5F2-4D32-AD3B-2AAB2A7594D2}" sibTransId="{7FA5B6CC-B653-48DD-BC9F-28FF0A410C2A}"/>
    <dgm:cxn modelId="{492575C5-E5EE-4DB8-A07B-4A62E2830A4C}" type="presOf" srcId="{05D4FC30-432A-4E4A-8ADF-CF81024A486F}" destId="{F505CA7D-790E-48BD-A04B-7C2136A95221}" srcOrd="0" destOrd="0" presId="urn:microsoft.com/office/officeart/2005/8/layout/vList2"/>
    <dgm:cxn modelId="{E08CEDF4-43B6-4871-A992-A25DFF55C847}" type="presOf" srcId="{F694FE5E-1A12-46B7-A31D-B9E8204BD876}" destId="{60A0A651-1C59-425D-81A3-6A5B93C044B1}" srcOrd="0" destOrd="0" presId="urn:microsoft.com/office/officeart/2005/8/layout/vList2"/>
    <dgm:cxn modelId="{DE210AFC-FE2F-4527-B27F-E733652D65D3}" type="presOf" srcId="{BE54B929-80F4-4001-A74A-B07B0386B6EC}" destId="{ABC6EA03-1737-4CF1-8ABC-C9BAFE0BB0D7}" srcOrd="0" destOrd="0" presId="urn:microsoft.com/office/officeart/2005/8/layout/vList2"/>
    <dgm:cxn modelId="{2E22452D-31F1-43FD-B9F5-1EB63119562C}" type="presParOf" srcId="{AB3E5E02-7CE1-4067-9EAC-1C7C0C17669F}" destId="{ABC6EA03-1737-4CF1-8ABC-C9BAFE0BB0D7}" srcOrd="0" destOrd="0" presId="urn:microsoft.com/office/officeart/2005/8/layout/vList2"/>
    <dgm:cxn modelId="{29E89568-B290-43A1-A5B8-1538E2A11C7B}" type="presParOf" srcId="{AB3E5E02-7CE1-4067-9EAC-1C7C0C17669F}" destId="{83905873-9F24-4598-ADF3-3831070728E7}" srcOrd="1" destOrd="0" presId="urn:microsoft.com/office/officeart/2005/8/layout/vList2"/>
    <dgm:cxn modelId="{9BA322C1-E1BF-44C9-9204-C98B58673B26}" type="presParOf" srcId="{AB3E5E02-7CE1-4067-9EAC-1C7C0C17669F}" destId="{9A0A6E88-34DC-4C31-95D1-EDE083E1ACB0}" srcOrd="2" destOrd="0" presId="urn:microsoft.com/office/officeart/2005/8/layout/vList2"/>
    <dgm:cxn modelId="{280D9F2F-9CAE-442D-8D46-EEC3028645AD}" type="presParOf" srcId="{AB3E5E02-7CE1-4067-9EAC-1C7C0C17669F}" destId="{5A35737E-3EC8-4EEC-879A-754392DB01DE}" srcOrd="3" destOrd="0" presId="urn:microsoft.com/office/officeart/2005/8/layout/vList2"/>
    <dgm:cxn modelId="{6ADDFAC0-98CC-4025-97EF-F3396AF353C3}" type="presParOf" srcId="{AB3E5E02-7CE1-4067-9EAC-1C7C0C17669F}" destId="{868609F2-B498-41FF-AF53-CD164AE0256F}" srcOrd="4" destOrd="0" presId="urn:microsoft.com/office/officeart/2005/8/layout/vList2"/>
    <dgm:cxn modelId="{A7FBD11D-1DBC-46FD-B7DD-13BEA7FB748F}" type="presParOf" srcId="{AB3E5E02-7CE1-4067-9EAC-1C7C0C17669F}" destId="{FB4EED61-9742-4276-BE86-B769D2967773}" srcOrd="5" destOrd="0" presId="urn:microsoft.com/office/officeart/2005/8/layout/vList2"/>
    <dgm:cxn modelId="{A616EE50-E6D0-4A6A-96D2-2D4D9338FA97}" type="presParOf" srcId="{AB3E5E02-7CE1-4067-9EAC-1C7C0C17669F}" destId="{F505CA7D-790E-48BD-A04B-7C2136A95221}" srcOrd="6" destOrd="0" presId="urn:microsoft.com/office/officeart/2005/8/layout/vList2"/>
    <dgm:cxn modelId="{501E62FA-6E25-4F53-9070-96473819B4B7}" type="presParOf" srcId="{AB3E5E02-7CE1-4067-9EAC-1C7C0C17669F}" destId="{1DBCFE57-1710-474A-BF0D-9EEF1146525E}" srcOrd="7" destOrd="0" presId="urn:microsoft.com/office/officeart/2005/8/layout/vList2"/>
    <dgm:cxn modelId="{DCA336B1-E92E-4722-9288-79E9AAC365FD}" type="presParOf" srcId="{AB3E5E02-7CE1-4067-9EAC-1C7C0C17669F}" destId="{60A0A651-1C59-425D-81A3-6A5B93C044B1}" srcOrd="8" destOrd="0" presId="urn:microsoft.com/office/officeart/2005/8/layout/vList2"/>
    <dgm:cxn modelId="{92074B8D-E618-4596-AF9B-FEF60007EB42}" type="presParOf" srcId="{AB3E5E02-7CE1-4067-9EAC-1C7C0C17669F}" destId="{6CBF80BA-6411-45BF-931E-31F320412FF7}" srcOrd="9" destOrd="0" presId="urn:microsoft.com/office/officeart/2005/8/layout/vList2"/>
    <dgm:cxn modelId="{EA01978E-A391-482C-9707-C9681489D26A}" type="presParOf" srcId="{AB3E5E02-7CE1-4067-9EAC-1C7C0C17669F}" destId="{B66A646C-603E-4933-B9A4-4BE326DA5DD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1022B-CB9F-4C48-BF22-C7674A7C2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E40D71-F3D2-4185-AC1B-4F90E2654947}">
      <dgm:prSet custT="1"/>
      <dgm:spPr/>
      <dgm:t>
        <a:bodyPr/>
        <a:lstStyle/>
        <a:p>
          <a:r>
            <a:rPr lang="en-GB" sz="2000" dirty="0">
              <a:latin typeface="Arial" panose="020B0604020202020204" pitchFamily="34" charset="0"/>
              <a:cs typeface="Arial" panose="020B0604020202020204" pitchFamily="34" charset="0"/>
            </a:rPr>
            <a:t>We want to improve access to support, diagnostics and treatment for ADHD and we want this to be equitable and consistent across Greater Manchester.</a:t>
          </a:r>
          <a:endParaRPr lang="en-US" sz="2000" dirty="0">
            <a:latin typeface="Arial" panose="020B0604020202020204" pitchFamily="34" charset="0"/>
            <a:cs typeface="Arial" panose="020B0604020202020204" pitchFamily="34" charset="0"/>
          </a:endParaRPr>
        </a:p>
      </dgm:t>
    </dgm:pt>
    <dgm:pt modelId="{E6AA135C-D1C1-4EAB-9078-5C064F4C84AE}" type="parTrans" cxnId="{4614A0BA-8732-4578-973D-734DDBBFA3F2}">
      <dgm:prSet/>
      <dgm:spPr/>
      <dgm:t>
        <a:bodyPr/>
        <a:lstStyle/>
        <a:p>
          <a:endParaRPr lang="en-US"/>
        </a:p>
      </dgm:t>
    </dgm:pt>
    <dgm:pt modelId="{531E4ABE-8BB0-4192-9FC6-8AE81F20D573}" type="sibTrans" cxnId="{4614A0BA-8732-4578-973D-734DDBBFA3F2}">
      <dgm:prSet/>
      <dgm:spPr/>
      <dgm:t>
        <a:bodyPr/>
        <a:lstStyle/>
        <a:p>
          <a:endParaRPr lang="en-US"/>
        </a:p>
      </dgm:t>
    </dgm:pt>
    <dgm:pt modelId="{C00B2C56-7D87-4245-AB4E-B7755D2379A7}">
      <dgm:prSet custT="1"/>
      <dgm:spPr/>
      <dgm:t>
        <a:bodyPr/>
        <a:lstStyle/>
        <a:p>
          <a:r>
            <a:rPr lang="en-GB" sz="2000" dirty="0">
              <a:latin typeface="Arial" panose="020B0604020202020204" pitchFamily="34" charset="0"/>
              <a:cs typeface="Arial" panose="020B0604020202020204" pitchFamily="34" charset="0"/>
            </a:rPr>
            <a:t>We want a service that understands and responds to the needs of individuals and is not a ‘one size fits all’.  This includes an offer of support for everyone and a diagnosis for those who need it most.  We will do this by:</a:t>
          </a:r>
          <a:endParaRPr lang="en-US" sz="2000" dirty="0">
            <a:latin typeface="Arial" panose="020B0604020202020204" pitchFamily="34" charset="0"/>
            <a:cs typeface="Arial" panose="020B0604020202020204" pitchFamily="34" charset="0"/>
          </a:endParaRPr>
        </a:p>
      </dgm:t>
    </dgm:pt>
    <dgm:pt modelId="{9447D46C-D239-43D4-AA54-6FB4E54EDBC4}" type="parTrans" cxnId="{F3EBA3D1-C40A-4FEB-93A3-C4024034E715}">
      <dgm:prSet/>
      <dgm:spPr/>
      <dgm:t>
        <a:bodyPr/>
        <a:lstStyle/>
        <a:p>
          <a:endParaRPr lang="en-US"/>
        </a:p>
      </dgm:t>
    </dgm:pt>
    <dgm:pt modelId="{17F3805F-A71D-4DF0-9255-83613F593195}" type="sibTrans" cxnId="{F3EBA3D1-C40A-4FEB-93A3-C4024034E715}">
      <dgm:prSet/>
      <dgm:spPr/>
      <dgm:t>
        <a:bodyPr/>
        <a:lstStyle/>
        <a:p>
          <a:endParaRPr lang="en-US"/>
        </a:p>
      </dgm:t>
    </dgm:pt>
    <dgm:pt modelId="{EB66A6A2-B439-459A-8454-3E68303F1187}">
      <dgm:prSet custT="1"/>
      <dgm:spPr/>
      <dgm:t>
        <a:bodyPr/>
        <a:lstStyle/>
        <a:p>
          <a:r>
            <a:rPr lang="en-GB" sz="1600" dirty="0">
              <a:latin typeface="Arial" panose="020B0604020202020204" pitchFamily="34" charset="0"/>
              <a:cs typeface="Arial" panose="020B0604020202020204" pitchFamily="34" charset="0"/>
            </a:rPr>
            <a:t>Prioritising access for individuals on the waiting lists who are in the most clinical need</a:t>
          </a:r>
          <a:endParaRPr lang="en-US" sz="1600" dirty="0">
            <a:latin typeface="Arial" panose="020B0604020202020204" pitchFamily="34" charset="0"/>
            <a:cs typeface="Arial" panose="020B0604020202020204" pitchFamily="34" charset="0"/>
          </a:endParaRPr>
        </a:p>
      </dgm:t>
    </dgm:pt>
    <dgm:pt modelId="{CA9F8842-755B-427C-B6E2-295E42B2BD16}" type="parTrans" cxnId="{9B13B2B6-3E71-44D8-9278-0B05EA4CDAC6}">
      <dgm:prSet/>
      <dgm:spPr/>
      <dgm:t>
        <a:bodyPr/>
        <a:lstStyle/>
        <a:p>
          <a:endParaRPr lang="en-US"/>
        </a:p>
      </dgm:t>
    </dgm:pt>
    <dgm:pt modelId="{7DA60A18-7517-4AF9-936C-2441B8ECF904}" type="sibTrans" cxnId="{9B13B2B6-3E71-44D8-9278-0B05EA4CDAC6}">
      <dgm:prSet/>
      <dgm:spPr/>
      <dgm:t>
        <a:bodyPr/>
        <a:lstStyle/>
        <a:p>
          <a:endParaRPr lang="en-US"/>
        </a:p>
      </dgm:t>
    </dgm:pt>
    <dgm:pt modelId="{6D8A0640-92D6-40E3-A483-2B265B261268}">
      <dgm:prSet custT="1"/>
      <dgm:spPr/>
      <dgm:t>
        <a:bodyPr/>
        <a:lstStyle/>
        <a:p>
          <a:r>
            <a:rPr lang="en-GB" sz="1600" dirty="0">
              <a:latin typeface="Arial" panose="020B0604020202020204" pitchFamily="34" charset="0"/>
              <a:cs typeface="Arial" panose="020B0604020202020204" pitchFamily="34" charset="0"/>
            </a:rPr>
            <a:t>Introducing a newly commissioned Greater Manchester Adult ADHD Triage Team of Mental Health Practitioners who would undertake face-to-face detailed assessments in support of initial GP consultations</a:t>
          </a:r>
          <a:endParaRPr lang="en-US" sz="1600" dirty="0">
            <a:latin typeface="Arial" panose="020B0604020202020204" pitchFamily="34" charset="0"/>
            <a:cs typeface="Arial" panose="020B0604020202020204" pitchFamily="34" charset="0"/>
          </a:endParaRPr>
        </a:p>
      </dgm:t>
    </dgm:pt>
    <dgm:pt modelId="{424FED8B-1880-4F7A-80B5-E482789AD4CF}" type="parTrans" cxnId="{FFACD16B-2F51-46F3-BF7C-DE4CDCD2889D}">
      <dgm:prSet/>
      <dgm:spPr/>
      <dgm:t>
        <a:bodyPr/>
        <a:lstStyle/>
        <a:p>
          <a:endParaRPr lang="en-US"/>
        </a:p>
      </dgm:t>
    </dgm:pt>
    <dgm:pt modelId="{27215DEA-9060-4552-B175-689FC6CBBFC6}" type="sibTrans" cxnId="{FFACD16B-2F51-46F3-BF7C-DE4CDCD2889D}">
      <dgm:prSet/>
      <dgm:spPr/>
      <dgm:t>
        <a:bodyPr/>
        <a:lstStyle/>
        <a:p>
          <a:endParaRPr lang="en-US"/>
        </a:p>
      </dgm:t>
    </dgm:pt>
    <dgm:pt modelId="{4C833B66-23A7-471A-87D4-F1834D10A6C4}">
      <dgm:prSet custT="1"/>
      <dgm:spPr/>
      <dgm:t>
        <a:bodyPr/>
        <a:lstStyle/>
        <a:p>
          <a:r>
            <a:rPr lang="en-GB" sz="1600" dirty="0">
              <a:latin typeface="Arial" panose="020B0604020202020204" pitchFamily="34" charset="0"/>
              <a:cs typeface="Arial" panose="020B0604020202020204" pitchFamily="34" charset="0"/>
            </a:rPr>
            <a:t>Implementing a Triage Assessment Process model that supports GPs and patients by prioritising those patients who are most at risk and have the highest clinical need, with clear criteria for eligibility for NHS-funded assessments and treatment</a:t>
          </a:r>
          <a:endParaRPr lang="en-US" sz="1600" dirty="0">
            <a:latin typeface="Arial" panose="020B0604020202020204" pitchFamily="34" charset="0"/>
            <a:cs typeface="Arial" panose="020B0604020202020204" pitchFamily="34" charset="0"/>
          </a:endParaRPr>
        </a:p>
      </dgm:t>
    </dgm:pt>
    <dgm:pt modelId="{134A27CB-4102-42D1-98F7-6D5EB258EA23}" type="parTrans" cxnId="{2820B460-6171-45EA-B621-DB6FF3CDF5A4}">
      <dgm:prSet/>
      <dgm:spPr/>
      <dgm:t>
        <a:bodyPr/>
        <a:lstStyle/>
        <a:p>
          <a:endParaRPr lang="en-US"/>
        </a:p>
      </dgm:t>
    </dgm:pt>
    <dgm:pt modelId="{98103248-0469-48A3-B71A-D9547E728C0D}" type="sibTrans" cxnId="{2820B460-6171-45EA-B621-DB6FF3CDF5A4}">
      <dgm:prSet/>
      <dgm:spPr/>
      <dgm:t>
        <a:bodyPr/>
        <a:lstStyle/>
        <a:p>
          <a:endParaRPr lang="en-US"/>
        </a:p>
      </dgm:t>
    </dgm:pt>
    <dgm:pt modelId="{64A8DB9D-2DF1-497A-87AB-1C4587AE710D}">
      <dgm:prSet custT="1"/>
      <dgm:spPr/>
      <dgm:t>
        <a:bodyPr/>
        <a:lstStyle/>
        <a:p>
          <a:r>
            <a:rPr lang="en-GB" sz="1600" dirty="0">
              <a:latin typeface="Arial" panose="020B0604020202020204" pitchFamily="34" charset="0"/>
              <a:cs typeface="Arial" panose="020B0604020202020204" pitchFamily="34" charset="0"/>
            </a:rPr>
            <a:t>Ensuring there is an appropriate support offer for people who do not meet the criteria for diagnosis but feel they would benefit from this</a:t>
          </a:r>
          <a:endParaRPr lang="en-US" sz="1600" dirty="0">
            <a:latin typeface="Arial" panose="020B0604020202020204" pitchFamily="34" charset="0"/>
            <a:cs typeface="Arial" panose="020B0604020202020204" pitchFamily="34" charset="0"/>
          </a:endParaRPr>
        </a:p>
      </dgm:t>
    </dgm:pt>
    <dgm:pt modelId="{F68AAA2D-4B9B-4207-9C4B-6B3FFE7209F5}" type="parTrans" cxnId="{E66F2094-7104-404A-9F82-6D5B36FD65D0}">
      <dgm:prSet/>
      <dgm:spPr/>
      <dgm:t>
        <a:bodyPr/>
        <a:lstStyle/>
        <a:p>
          <a:endParaRPr lang="en-US"/>
        </a:p>
      </dgm:t>
    </dgm:pt>
    <dgm:pt modelId="{F941AFBB-2CA5-4924-9140-23002BB40033}" type="sibTrans" cxnId="{E66F2094-7104-404A-9F82-6D5B36FD65D0}">
      <dgm:prSet/>
      <dgm:spPr/>
      <dgm:t>
        <a:bodyPr/>
        <a:lstStyle/>
        <a:p>
          <a:endParaRPr lang="en-US"/>
        </a:p>
      </dgm:t>
    </dgm:pt>
    <dgm:pt modelId="{D5F421B5-278B-47FA-8DEA-962869AFF298}" type="pres">
      <dgm:prSet presAssocID="{AA11022B-CB9F-4C48-BF22-C7674A7C263D}" presName="linear" presStyleCnt="0">
        <dgm:presLayoutVars>
          <dgm:animLvl val="lvl"/>
          <dgm:resizeHandles val="exact"/>
        </dgm:presLayoutVars>
      </dgm:prSet>
      <dgm:spPr/>
    </dgm:pt>
    <dgm:pt modelId="{AAE9BFB5-1422-4B79-A4B7-AD523119145C}" type="pres">
      <dgm:prSet presAssocID="{2BE40D71-F3D2-4185-AC1B-4F90E2654947}" presName="parentText" presStyleLbl="node1" presStyleIdx="0" presStyleCnt="2">
        <dgm:presLayoutVars>
          <dgm:chMax val="0"/>
          <dgm:bulletEnabled val="1"/>
        </dgm:presLayoutVars>
      </dgm:prSet>
      <dgm:spPr/>
    </dgm:pt>
    <dgm:pt modelId="{7E8933FC-879C-42AE-8D3E-09ABEEF89EC0}" type="pres">
      <dgm:prSet presAssocID="{531E4ABE-8BB0-4192-9FC6-8AE81F20D573}" presName="spacer" presStyleCnt="0"/>
      <dgm:spPr/>
    </dgm:pt>
    <dgm:pt modelId="{872CE6CE-1327-41BE-83FC-50412F3DECD7}" type="pres">
      <dgm:prSet presAssocID="{C00B2C56-7D87-4245-AB4E-B7755D2379A7}" presName="parentText" presStyleLbl="node1" presStyleIdx="1" presStyleCnt="2">
        <dgm:presLayoutVars>
          <dgm:chMax val="0"/>
          <dgm:bulletEnabled val="1"/>
        </dgm:presLayoutVars>
      </dgm:prSet>
      <dgm:spPr/>
    </dgm:pt>
    <dgm:pt modelId="{3CBCBA6B-716F-4D32-BEAF-B62478148D07}" type="pres">
      <dgm:prSet presAssocID="{C00B2C56-7D87-4245-AB4E-B7755D2379A7}" presName="childText" presStyleLbl="revTx" presStyleIdx="0" presStyleCnt="1">
        <dgm:presLayoutVars>
          <dgm:bulletEnabled val="1"/>
        </dgm:presLayoutVars>
      </dgm:prSet>
      <dgm:spPr/>
    </dgm:pt>
  </dgm:ptLst>
  <dgm:cxnLst>
    <dgm:cxn modelId="{F32D3130-C0F3-4D30-B72F-8CCAC7452D4B}" type="presOf" srcId="{AA11022B-CB9F-4C48-BF22-C7674A7C263D}" destId="{D5F421B5-278B-47FA-8DEA-962869AFF298}" srcOrd="0" destOrd="0" presId="urn:microsoft.com/office/officeart/2005/8/layout/vList2"/>
    <dgm:cxn modelId="{6E66CA35-605C-4F8B-8E60-9C00CDE6DB43}" type="presOf" srcId="{2BE40D71-F3D2-4185-AC1B-4F90E2654947}" destId="{AAE9BFB5-1422-4B79-A4B7-AD523119145C}" srcOrd="0" destOrd="0" presId="urn:microsoft.com/office/officeart/2005/8/layout/vList2"/>
    <dgm:cxn modelId="{5BEA035F-52FE-45E5-842D-8AE98701E8F6}" type="presOf" srcId="{64A8DB9D-2DF1-497A-87AB-1C4587AE710D}" destId="{3CBCBA6B-716F-4D32-BEAF-B62478148D07}" srcOrd="0" destOrd="3" presId="urn:microsoft.com/office/officeart/2005/8/layout/vList2"/>
    <dgm:cxn modelId="{2820B460-6171-45EA-B621-DB6FF3CDF5A4}" srcId="{C00B2C56-7D87-4245-AB4E-B7755D2379A7}" destId="{4C833B66-23A7-471A-87D4-F1834D10A6C4}" srcOrd="2" destOrd="0" parTransId="{134A27CB-4102-42D1-98F7-6D5EB258EA23}" sibTransId="{98103248-0469-48A3-B71A-D9547E728C0D}"/>
    <dgm:cxn modelId="{871A9166-61B8-45F7-AEA7-C062964B24EE}" type="presOf" srcId="{4C833B66-23A7-471A-87D4-F1834D10A6C4}" destId="{3CBCBA6B-716F-4D32-BEAF-B62478148D07}" srcOrd="0" destOrd="2" presId="urn:microsoft.com/office/officeart/2005/8/layout/vList2"/>
    <dgm:cxn modelId="{1CB3A74B-2A64-47F5-B05E-F7204AA4AEF1}" type="presOf" srcId="{6D8A0640-92D6-40E3-A483-2B265B261268}" destId="{3CBCBA6B-716F-4D32-BEAF-B62478148D07}" srcOrd="0" destOrd="1" presId="urn:microsoft.com/office/officeart/2005/8/layout/vList2"/>
    <dgm:cxn modelId="{FFACD16B-2F51-46F3-BF7C-DE4CDCD2889D}" srcId="{C00B2C56-7D87-4245-AB4E-B7755D2379A7}" destId="{6D8A0640-92D6-40E3-A483-2B265B261268}" srcOrd="1" destOrd="0" parTransId="{424FED8B-1880-4F7A-80B5-E482789AD4CF}" sibTransId="{27215DEA-9060-4552-B175-689FC6CBBFC6}"/>
    <dgm:cxn modelId="{E66F2094-7104-404A-9F82-6D5B36FD65D0}" srcId="{C00B2C56-7D87-4245-AB4E-B7755D2379A7}" destId="{64A8DB9D-2DF1-497A-87AB-1C4587AE710D}" srcOrd="3" destOrd="0" parTransId="{F68AAA2D-4B9B-4207-9C4B-6B3FFE7209F5}" sibTransId="{F941AFBB-2CA5-4924-9140-23002BB40033}"/>
    <dgm:cxn modelId="{F2DD469A-F976-4FA1-95AE-26C0ABC8B18E}" type="presOf" srcId="{C00B2C56-7D87-4245-AB4E-B7755D2379A7}" destId="{872CE6CE-1327-41BE-83FC-50412F3DECD7}" srcOrd="0" destOrd="0" presId="urn:microsoft.com/office/officeart/2005/8/layout/vList2"/>
    <dgm:cxn modelId="{9B13B2B6-3E71-44D8-9278-0B05EA4CDAC6}" srcId="{C00B2C56-7D87-4245-AB4E-B7755D2379A7}" destId="{EB66A6A2-B439-459A-8454-3E68303F1187}" srcOrd="0" destOrd="0" parTransId="{CA9F8842-755B-427C-B6E2-295E42B2BD16}" sibTransId="{7DA60A18-7517-4AF9-936C-2441B8ECF904}"/>
    <dgm:cxn modelId="{4614A0BA-8732-4578-973D-734DDBBFA3F2}" srcId="{AA11022B-CB9F-4C48-BF22-C7674A7C263D}" destId="{2BE40D71-F3D2-4185-AC1B-4F90E2654947}" srcOrd="0" destOrd="0" parTransId="{E6AA135C-D1C1-4EAB-9078-5C064F4C84AE}" sibTransId="{531E4ABE-8BB0-4192-9FC6-8AE81F20D573}"/>
    <dgm:cxn modelId="{F3EBA3D1-C40A-4FEB-93A3-C4024034E715}" srcId="{AA11022B-CB9F-4C48-BF22-C7674A7C263D}" destId="{C00B2C56-7D87-4245-AB4E-B7755D2379A7}" srcOrd="1" destOrd="0" parTransId="{9447D46C-D239-43D4-AA54-6FB4E54EDBC4}" sibTransId="{17F3805F-A71D-4DF0-9255-83613F593195}"/>
    <dgm:cxn modelId="{7197F6E0-4308-45CC-9026-D8E334A8B78B}" type="presOf" srcId="{EB66A6A2-B439-459A-8454-3E68303F1187}" destId="{3CBCBA6B-716F-4D32-BEAF-B62478148D07}" srcOrd="0" destOrd="0" presId="urn:microsoft.com/office/officeart/2005/8/layout/vList2"/>
    <dgm:cxn modelId="{8F9B53C2-97CC-42E3-9C49-2F24D17AD35C}" type="presParOf" srcId="{D5F421B5-278B-47FA-8DEA-962869AFF298}" destId="{AAE9BFB5-1422-4B79-A4B7-AD523119145C}" srcOrd="0" destOrd="0" presId="urn:microsoft.com/office/officeart/2005/8/layout/vList2"/>
    <dgm:cxn modelId="{12C848D4-53D8-4FB7-A6DD-E37DA19AFE9E}" type="presParOf" srcId="{D5F421B5-278B-47FA-8DEA-962869AFF298}" destId="{7E8933FC-879C-42AE-8D3E-09ABEEF89EC0}" srcOrd="1" destOrd="0" presId="urn:microsoft.com/office/officeart/2005/8/layout/vList2"/>
    <dgm:cxn modelId="{A26959A6-A281-4A70-B3C2-2473B90D8723}" type="presParOf" srcId="{D5F421B5-278B-47FA-8DEA-962869AFF298}" destId="{872CE6CE-1327-41BE-83FC-50412F3DECD7}" srcOrd="2" destOrd="0" presId="urn:microsoft.com/office/officeart/2005/8/layout/vList2"/>
    <dgm:cxn modelId="{E4C12234-9E4A-4EE1-8D12-41C0ED9B20AD}" type="presParOf" srcId="{D5F421B5-278B-47FA-8DEA-962869AFF298}" destId="{3CBCBA6B-716F-4D32-BEAF-B62478148D0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6EA03-1737-4CF1-8ABC-C9BAFE0BB0D7}">
      <dsp:nvSpPr>
        <dsp:cNvPr id="0" name=""/>
        <dsp:cNvSpPr/>
      </dsp:nvSpPr>
      <dsp:spPr>
        <a:xfrm>
          <a:off x="0" y="3122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Increasing number of people coming forward and long waiting times</a:t>
          </a:r>
          <a:endParaRPr lang="en-US" sz="2000" kern="1200" dirty="0">
            <a:latin typeface="Arial" panose="020B0604020202020204" pitchFamily="34" charset="0"/>
            <a:cs typeface="Arial" panose="020B0604020202020204" pitchFamily="34" charset="0"/>
          </a:endParaRPr>
        </a:p>
      </dsp:txBody>
      <dsp:txXfrm>
        <a:off x="36896" y="68123"/>
        <a:ext cx="6590250" cy="682028"/>
      </dsp:txXfrm>
    </dsp:sp>
    <dsp:sp modelId="{9A0A6E88-34DC-4C31-95D1-EDE083E1ACB0}">
      <dsp:nvSpPr>
        <dsp:cNvPr id="0" name=""/>
        <dsp:cNvSpPr/>
      </dsp:nvSpPr>
      <dsp:spPr>
        <a:xfrm>
          <a:off x="0" y="84176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Financial concerns</a:t>
          </a:r>
          <a:endParaRPr lang="en-US" sz="2000" kern="1200" dirty="0">
            <a:latin typeface="Arial" panose="020B0604020202020204" pitchFamily="34" charset="0"/>
            <a:cs typeface="Arial" panose="020B0604020202020204" pitchFamily="34" charset="0"/>
          </a:endParaRPr>
        </a:p>
      </dsp:txBody>
      <dsp:txXfrm>
        <a:off x="36896" y="878663"/>
        <a:ext cx="6590250" cy="682028"/>
      </dsp:txXfrm>
    </dsp:sp>
    <dsp:sp modelId="{868609F2-B498-41FF-AF53-CD164AE0256F}">
      <dsp:nvSpPr>
        <dsp:cNvPr id="0" name=""/>
        <dsp:cNvSpPr/>
      </dsp:nvSpPr>
      <dsp:spPr>
        <a:xfrm>
          <a:off x="0" y="165230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Variation in offers across Greater Manchester</a:t>
          </a:r>
          <a:endParaRPr lang="en-US" sz="2000" kern="1200">
            <a:latin typeface="Arial" panose="020B0604020202020204" pitchFamily="34" charset="0"/>
            <a:cs typeface="Arial" panose="020B0604020202020204" pitchFamily="34" charset="0"/>
          </a:endParaRPr>
        </a:p>
      </dsp:txBody>
      <dsp:txXfrm>
        <a:off x="36896" y="1689203"/>
        <a:ext cx="6590250" cy="682028"/>
      </dsp:txXfrm>
    </dsp:sp>
    <dsp:sp modelId="{F505CA7D-790E-48BD-A04B-7C2136A95221}">
      <dsp:nvSpPr>
        <dsp:cNvPr id="0" name=""/>
        <dsp:cNvSpPr/>
      </dsp:nvSpPr>
      <dsp:spPr>
        <a:xfrm>
          <a:off x="0" y="246284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Right to choose and private providers</a:t>
          </a:r>
          <a:endParaRPr lang="en-US" sz="2000" kern="1200">
            <a:latin typeface="Arial" panose="020B0604020202020204" pitchFamily="34" charset="0"/>
            <a:cs typeface="Arial" panose="020B0604020202020204" pitchFamily="34" charset="0"/>
          </a:endParaRPr>
        </a:p>
      </dsp:txBody>
      <dsp:txXfrm>
        <a:off x="36896" y="2499743"/>
        <a:ext cx="6590250" cy="682028"/>
      </dsp:txXfrm>
    </dsp:sp>
    <dsp:sp modelId="{60A0A651-1C59-425D-81A3-6A5B93C044B1}">
      <dsp:nvSpPr>
        <dsp:cNvPr id="0" name=""/>
        <dsp:cNvSpPr/>
      </dsp:nvSpPr>
      <dsp:spPr>
        <a:xfrm>
          <a:off x="0" y="327338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Safety</a:t>
          </a:r>
          <a:endParaRPr lang="en-US" sz="2000" kern="1200">
            <a:latin typeface="Arial" panose="020B0604020202020204" pitchFamily="34" charset="0"/>
            <a:cs typeface="Arial" panose="020B0604020202020204" pitchFamily="34" charset="0"/>
          </a:endParaRPr>
        </a:p>
      </dsp:txBody>
      <dsp:txXfrm>
        <a:off x="36896" y="3310283"/>
        <a:ext cx="6590250" cy="682028"/>
      </dsp:txXfrm>
    </dsp:sp>
    <dsp:sp modelId="{B66A646C-603E-4933-B9A4-4BE326DA5DD4}">
      <dsp:nvSpPr>
        <dsp:cNvPr id="0" name=""/>
        <dsp:cNvSpPr/>
      </dsp:nvSpPr>
      <dsp:spPr>
        <a:xfrm>
          <a:off x="0" y="4083927"/>
          <a:ext cx="6664042" cy="7558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Support and medication</a:t>
          </a:r>
          <a:endParaRPr lang="en-US" sz="2000" kern="1200">
            <a:latin typeface="Arial" panose="020B0604020202020204" pitchFamily="34" charset="0"/>
            <a:cs typeface="Arial" panose="020B0604020202020204" pitchFamily="34" charset="0"/>
          </a:endParaRPr>
        </a:p>
      </dsp:txBody>
      <dsp:txXfrm>
        <a:off x="36896" y="4120823"/>
        <a:ext cx="6590250"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BFB5-1422-4B79-A4B7-AD523119145C}">
      <dsp:nvSpPr>
        <dsp:cNvPr id="0" name=""/>
        <dsp:cNvSpPr/>
      </dsp:nvSpPr>
      <dsp:spPr>
        <a:xfrm>
          <a:off x="0" y="328941"/>
          <a:ext cx="10790127"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We want to improve access to support, diagnostics and treatment for ADHD and we want this to be equitable and consistent across Greater Manchester.</a:t>
          </a:r>
          <a:endParaRPr lang="en-US" sz="2000" kern="1200" dirty="0">
            <a:latin typeface="Arial" panose="020B0604020202020204" pitchFamily="34" charset="0"/>
            <a:cs typeface="Arial" panose="020B0604020202020204" pitchFamily="34" charset="0"/>
          </a:endParaRPr>
        </a:p>
      </dsp:txBody>
      <dsp:txXfrm>
        <a:off x="59399" y="388340"/>
        <a:ext cx="10671329" cy="1098002"/>
      </dsp:txXfrm>
    </dsp:sp>
    <dsp:sp modelId="{872CE6CE-1327-41BE-83FC-50412F3DECD7}">
      <dsp:nvSpPr>
        <dsp:cNvPr id="0" name=""/>
        <dsp:cNvSpPr/>
      </dsp:nvSpPr>
      <dsp:spPr>
        <a:xfrm>
          <a:off x="0" y="1732941"/>
          <a:ext cx="10790127"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We want a service that understands and responds to the needs of individuals and is not a ‘one size fits all’.  This includes an offer of support for everyone and a diagnosis for those who need it most.  We will do this by:</a:t>
          </a:r>
          <a:endParaRPr lang="en-US" sz="2000" kern="1200" dirty="0">
            <a:latin typeface="Arial" panose="020B0604020202020204" pitchFamily="34" charset="0"/>
            <a:cs typeface="Arial" panose="020B0604020202020204" pitchFamily="34" charset="0"/>
          </a:endParaRPr>
        </a:p>
      </dsp:txBody>
      <dsp:txXfrm>
        <a:off x="59399" y="1792340"/>
        <a:ext cx="10671329" cy="1098002"/>
      </dsp:txXfrm>
    </dsp:sp>
    <dsp:sp modelId="{3CBCBA6B-716F-4D32-BEAF-B62478148D07}">
      <dsp:nvSpPr>
        <dsp:cNvPr id="0" name=""/>
        <dsp:cNvSpPr/>
      </dsp:nvSpPr>
      <dsp:spPr>
        <a:xfrm>
          <a:off x="0" y="2949741"/>
          <a:ext cx="10790127"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58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Arial" panose="020B0604020202020204" pitchFamily="34" charset="0"/>
              <a:cs typeface="Arial" panose="020B0604020202020204" pitchFamily="34" charset="0"/>
            </a:rPr>
            <a:t>Prioritising access for individuals on the waiting lists who are in the most clinical need</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GB" sz="1600" kern="1200" dirty="0">
              <a:latin typeface="Arial" panose="020B0604020202020204" pitchFamily="34" charset="0"/>
              <a:cs typeface="Arial" panose="020B0604020202020204" pitchFamily="34" charset="0"/>
            </a:rPr>
            <a:t>Introducing a newly commissioned Greater Manchester Adult ADHD Triage Team of Mental Health Practitioners who would undertake face-to-face detailed assessments in support of initial GP consultations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GB" sz="1600" kern="1200" dirty="0">
              <a:latin typeface="Arial" panose="020B0604020202020204" pitchFamily="34" charset="0"/>
              <a:cs typeface="Arial" panose="020B0604020202020204" pitchFamily="34" charset="0"/>
            </a:rPr>
            <a:t>Implementing a Triage Assessment Process model that supports GPs and patients by prioritising those patients who are most at risk and have the highest clinical need, with clear criteria for eligibility for NHS-funded assessments and treatment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GB" sz="1600" kern="1200" dirty="0">
              <a:latin typeface="Arial" panose="020B0604020202020204" pitchFamily="34" charset="0"/>
              <a:cs typeface="Arial" panose="020B0604020202020204" pitchFamily="34" charset="0"/>
            </a:rPr>
            <a:t>Ensuring there is an appropriate support offer for people who do not meet the criteria for diagnosis but feel they would benefit from this</a:t>
          </a:r>
          <a:endParaRPr lang="en-US" sz="1600" kern="1200" dirty="0">
            <a:latin typeface="Arial" panose="020B0604020202020204" pitchFamily="34" charset="0"/>
            <a:cs typeface="Arial" panose="020B0604020202020204" pitchFamily="34" charset="0"/>
          </a:endParaRPr>
        </a:p>
      </dsp:txBody>
      <dsp:txXfrm>
        <a:off x="0" y="2949741"/>
        <a:ext cx="10790127" cy="1883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6CCD366-15CA-44F9-9C63-E017EF3E07D0}" type="datetimeFigureOut">
              <a:rPr lang="en-GB" smtClean="0"/>
              <a:t>04/03/2025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B289DC6-1168-4E4D-98AA-AE7BED28899B}" type="slidenum">
              <a:rPr lang="en-GB" smtClean="0"/>
              <a:t>‹#›</a:t>
            </a:fld>
            <a:endParaRPr lang="en-GB"/>
          </a:p>
        </p:txBody>
      </p:sp>
    </p:spTree>
    <p:extLst>
      <p:ext uri="{BB962C8B-B14F-4D97-AF65-F5344CB8AC3E}">
        <p14:creationId xmlns:p14="http://schemas.microsoft.com/office/powerpoint/2010/main" val="330398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Introduction: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Welcome participants.</a:t>
            </a:r>
          </a:p>
          <a:p>
            <a:pPr marL="742950" lvl="1" indent="-285750" algn="l">
              <a:buFont typeface="Arial" panose="020B0604020202020204" pitchFamily="34" charset="0"/>
              <a:buChar char="•"/>
            </a:pPr>
            <a:r>
              <a:rPr lang="en-GB" b="0" i="0" dirty="0">
                <a:solidFill>
                  <a:srgbClr val="0D0D0D"/>
                </a:solidFill>
                <a:effectLst/>
                <a:latin typeface="ui-sans-serif"/>
              </a:rPr>
              <a:t>Outline the meeting’s purpose and objectives.</a:t>
            </a:r>
          </a:p>
          <a:p>
            <a:pPr marL="742950" lvl="1" indent="-285750" algn="l">
              <a:buFont typeface="Arial" panose="020B0604020202020204" pitchFamily="34" charset="0"/>
              <a:buChar char="•"/>
            </a:pPr>
            <a:r>
              <a:rPr lang="en-GB" b="0" i="0" dirty="0">
                <a:solidFill>
                  <a:srgbClr val="0D0D0D"/>
                </a:solidFill>
                <a:effectLst/>
                <a:latin typeface="ui-sans-serif"/>
              </a:rPr>
              <a:t>Introduce the facilitator and note-taker.</a:t>
            </a:r>
          </a:p>
          <a:p>
            <a:pPr marL="742950" lvl="1" indent="-285750" algn="l">
              <a:buFont typeface="Arial" panose="020B0604020202020204" pitchFamily="34" charset="0"/>
              <a:buChar char="•"/>
            </a:pPr>
            <a:r>
              <a:rPr lang="en-GB" b="0" i="0" dirty="0">
                <a:solidFill>
                  <a:srgbClr val="0D0D0D"/>
                </a:solidFill>
                <a:effectLst/>
                <a:latin typeface="ui-sans-serif"/>
              </a:rPr>
              <a:t>Identify any declarations, explain what may be considered as an interest </a:t>
            </a:r>
            <a:r>
              <a:rPr lang="en-GB" b="0" i="0" dirty="0" err="1">
                <a:solidFill>
                  <a:srgbClr val="0D0D0D"/>
                </a:solidFill>
                <a:effectLst/>
                <a:latin typeface="ui-sans-serif"/>
              </a:rPr>
              <a:t>i.e</a:t>
            </a:r>
            <a:r>
              <a:rPr lang="en-GB" b="0" i="0" dirty="0">
                <a:solidFill>
                  <a:srgbClr val="0D0D0D"/>
                </a:solidFill>
                <a:effectLst/>
                <a:latin typeface="ui-sans-serif"/>
              </a:rPr>
              <a:t> working for NHS, a patient etc.</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a:t>
            </a:fld>
            <a:endParaRPr lang="en-GB"/>
          </a:p>
        </p:txBody>
      </p:sp>
    </p:spTree>
    <p:extLst>
      <p:ext uri="{BB962C8B-B14F-4D97-AF65-F5344CB8AC3E}">
        <p14:creationId xmlns:p14="http://schemas.microsoft.com/office/powerpoint/2010/main" val="335396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D0D0D"/>
                </a:solidFill>
                <a:effectLst/>
                <a:latin typeface="ui-sans-serif"/>
              </a:rPr>
              <a:t>Review of Objectives and Criteria:</a:t>
            </a:r>
            <a:endParaRPr lang="en-GB" b="0" i="0" dirty="0">
              <a:solidFill>
                <a:srgbClr val="0D0D0D"/>
              </a:solidFill>
              <a:effectLst/>
              <a:latin typeface="ui-sans-serif"/>
            </a:endParaRPr>
          </a:p>
          <a:p>
            <a:pPr algn="l">
              <a:buFont typeface="Arial" panose="020B0604020202020204" pitchFamily="34" charset="0"/>
              <a:buChar char="•"/>
            </a:pPr>
            <a:r>
              <a:rPr lang="en-GB" b="1" i="0" dirty="0">
                <a:solidFill>
                  <a:srgbClr val="0D0D0D"/>
                </a:solidFill>
                <a:effectLst/>
                <a:latin typeface="ui-sans-serif"/>
              </a:rPr>
              <a:t>Objectives: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Reiterate the project’s objectives.</a:t>
            </a:r>
          </a:p>
          <a:p>
            <a:pPr algn="l">
              <a:buFont typeface="Arial" panose="020B0604020202020204" pitchFamily="34" charset="0"/>
              <a:buChar char="•"/>
            </a:pPr>
            <a:r>
              <a:rPr lang="en-GB" b="1" i="0" dirty="0">
                <a:solidFill>
                  <a:srgbClr val="0D0D0D"/>
                </a:solidFill>
                <a:effectLst/>
                <a:latin typeface="ui-sans-serif"/>
              </a:rPr>
              <a:t>Criteria:</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Review the criteria and weighting used for the options appraisal.</a:t>
            </a:r>
          </a:p>
          <a:p>
            <a:pPr marL="742950" lvl="1" indent="-285750" algn="l">
              <a:buFont typeface="Arial" panose="020B0604020202020204" pitchFamily="34" charset="0"/>
              <a:buChar char="•"/>
            </a:pPr>
            <a:r>
              <a:rPr lang="en-GB" b="0" i="0" dirty="0">
                <a:solidFill>
                  <a:srgbClr val="0D0D0D"/>
                </a:solidFill>
                <a:effectLst/>
                <a:latin typeface="ui-sans-serif"/>
              </a:rPr>
              <a:t>Ensure all participants understand the scoring system and the rationale behind it.</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5</a:t>
            </a:fld>
            <a:endParaRPr lang="en-GB"/>
          </a:p>
        </p:txBody>
      </p:sp>
    </p:spTree>
    <p:extLst>
      <p:ext uri="{BB962C8B-B14F-4D97-AF65-F5344CB8AC3E}">
        <p14:creationId xmlns:p14="http://schemas.microsoft.com/office/powerpoint/2010/main" val="264798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7</a:t>
            </a:fld>
            <a:endParaRPr lang="en-GB"/>
          </a:p>
        </p:txBody>
      </p:sp>
    </p:spTree>
    <p:extLst>
      <p:ext uri="{BB962C8B-B14F-4D97-AF65-F5344CB8AC3E}">
        <p14:creationId xmlns:p14="http://schemas.microsoft.com/office/powerpoint/2010/main" val="384928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13</a:t>
            </a:fld>
            <a:endParaRPr lang="en-GB"/>
          </a:p>
        </p:txBody>
      </p:sp>
    </p:spTree>
    <p:extLst>
      <p:ext uri="{BB962C8B-B14F-4D97-AF65-F5344CB8AC3E}">
        <p14:creationId xmlns:p14="http://schemas.microsoft.com/office/powerpoint/2010/main" val="84194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Open Floor for Discussion: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Allow participants to ask questions and seek clarifications.</a:t>
            </a:r>
          </a:p>
          <a:p>
            <a:pPr marL="742950" lvl="1" indent="-285750" algn="l">
              <a:buFont typeface="Arial" panose="020B0604020202020204" pitchFamily="34" charset="0"/>
              <a:buChar char="•"/>
            </a:pPr>
            <a:r>
              <a:rPr lang="en-GB" b="0" i="0" dirty="0">
                <a:solidFill>
                  <a:srgbClr val="0D0D0D"/>
                </a:solidFill>
                <a:effectLst/>
                <a:latin typeface="ui-sans-serif"/>
              </a:rPr>
              <a:t>Encourage open discussion about the pros and cons of each option.</a:t>
            </a:r>
          </a:p>
          <a:p>
            <a:pPr algn="l">
              <a:buFont typeface="Arial" panose="020B0604020202020204" pitchFamily="34" charset="0"/>
              <a:buChar char="•"/>
            </a:pPr>
            <a:r>
              <a:rPr lang="en-GB" b="1" i="0" dirty="0">
                <a:solidFill>
                  <a:srgbClr val="0D0D0D"/>
                </a:solidFill>
                <a:effectLst/>
                <a:latin typeface="ui-sans-serif"/>
              </a:rPr>
              <a:t>Stakeholder Feedback:</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Collect feedback and input from all key stakeholders.</a:t>
            </a:r>
          </a:p>
          <a:p>
            <a:pPr marL="742950" lvl="1" indent="-285750" algn="l">
              <a:buFont typeface="Arial" panose="020B0604020202020204" pitchFamily="34" charset="0"/>
              <a:buChar char="•"/>
            </a:pPr>
            <a:r>
              <a:rPr lang="en-GB" b="0" i="0" dirty="0">
                <a:solidFill>
                  <a:srgbClr val="0D0D0D"/>
                </a:solidFill>
                <a:effectLst/>
                <a:latin typeface="ui-sans-serif"/>
              </a:rPr>
              <a:t>Ensure all voices are heard, including any concerns or alternative viewpoints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18</a:t>
            </a:fld>
            <a:endParaRPr lang="en-GB"/>
          </a:p>
        </p:txBody>
      </p:sp>
    </p:spTree>
    <p:extLst>
      <p:ext uri="{BB962C8B-B14F-4D97-AF65-F5344CB8AC3E}">
        <p14:creationId xmlns:p14="http://schemas.microsoft.com/office/powerpoint/2010/main" val="311399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Action Items: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Outline the immediate next steps, responsibilities, and timelines.</a:t>
            </a:r>
          </a:p>
          <a:p>
            <a:pPr algn="l">
              <a:buFont typeface="Arial" panose="020B0604020202020204" pitchFamily="34" charset="0"/>
              <a:buChar char="•"/>
            </a:pPr>
            <a:r>
              <a:rPr lang="en-GB" b="1" i="0" dirty="0">
                <a:solidFill>
                  <a:srgbClr val="0D0D0D"/>
                </a:solidFill>
                <a:effectLst/>
                <a:latin typeface="ui-sans-serif"/>
              </a:rPr>
              <a:t>Communication Plan: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Plan how the decision and its rationale will be communicated to broader stakeholders.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19</a:t>
            </a:fld>
            <a:endParaRPr lang="en-GB"/>
          </a:p>
        </p:txBody>
      </p:sp>
    </p:spTree>
    <p:extLst>
      <p:ext uri="{BB962C8B-B14F-4D97-AF65-F5344CB8AC3E}">
        <p14:creationId xmlns:p14="http://schemas.microsoft.com/office/powerpoint/2010/main" val="339604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Has anyone else got anything to add?</a:t>
            </a:r>
          </a:p>
        </p:txBody>
      </p:sp>
      <p:sp>
        <p:nvSpPr>
          <p:cNvPr id="4" name="Slide Number Placeholder 3"/>
          <p:cNvSpPr>
            <a:spLocks noGrp="1"/>
          </p:cNvSpPr>
          <p:nvPr>
            <p:ph type="sldNum" sz="quarter" idx="5"/>
          </p:nvPr>
        </p:nvSpPr>
        <p:spPr/>
        <p:txBody>
          <a:bodyPr/>
          <a:lstStyle/>
          <a:p>
            <a:fld id="{2B289DC6-1168-4E4D-98AA-AE7BED28899B}" type="slidenum">
              <a:rPr lang="en-GB" smtClean="0"/>
              <a:t>21</a:t>
            </a:fld>
            <a:endParaRPr lang="en-GB"/>
          </a:p>
        </p:txBody>
      </p:sp>
    </p:spTree>
    <p:extLst>
      <p:ext uri="{BB962C8B-B14F-4D97-AF65-F5344CB8AC3E}">
        <p14:creationId xmlns:p14="http://schemas.microsoft.com/office/powerpoint/2010/main" val="34501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22</a:t>
            </a:fld>
            <a:endParaRPr lang="en-GB"/>
          </a:p>
        </p:txBody>
      </p:sp>
    </p:spTree>
    <p:extLst>
      <p:ext uri="{BB962C8B-B14F-4D97-AF65-F5344CB8AC3E}">
        <p14:creationId xmlns:p14="http://schemas.microsoft.com/office/powerpoint/2010/main" val="200994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292962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397562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Tree>
    <p:extLst>
      <p:ext uri="{BB962C8B-B14F-4D97-AF65-F5344CB8AC3E}">
        <p14:creationId xmlns:p14="http://schemas.microsoft.com/office/powerpoint/2010/main" val="298112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68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2706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82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73143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159087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207577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3/4/2025</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146315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AA28A6-1A55-9991-154E-C69705912D38}"/>
              </a:ext>
            </a:extLst>
          </p:cNvPr>
          <p:cNvSpPr>
            <a:spLocks noGrp="1"/>
          </p:cNvSpPr>
          <p:nvPr>
            <p:ph type="subTitle" idx="1"/>
          </p:nvPr>
        </p:nvSpPr>
        <p:spPr/>
        <p:txBody>
          <a:bodyPr>
            <a:normAutofit/>
          </a:bodyPr>
          <a:lstStyle/>
          <a:p>
            <a:r>
              <a:rPr lang="en-GB" dirty="0">
                <a:solidFill>
                  <a:schemeClr val="tx1"/>
                </a:solidFill>
              </a:rPr>
              <a:t>Facilitated by Scott Williams and Amanda Rafferty</a:t>
            </a:r>
          </a:p>
          <a:p>
            <a:r>
              <a:rPr lang="en-GB" dirty="0">
                <a:solidFill>
                  <a:schemeClr val="tx1"/>
                </a:solidFill>
              </a:rPr>
              <a:t>Engagement Team</a:t>
            </a:r>
          </a:p>
        </p:txBody>
      </p:sp>
      <p:sp>
        <p:nvSpPr>
          <p:cNvPr id="3" name="Title 2">
            <a:extLst>
              <a:ext uri="{FF2B5EF4-FFF2-40B4-BE49-F238E27FC236}">
                <a16:creationId xmlns:a16="http://schemas.microsoft.com/office/drawing/2014/main" id="{35FEC33F-C51B-4B23-7037-165EC1D78EBA}"/>
              </a:ext>
            </a:extLst>
          </p:cNvPr>
          <p:cNvSpPr>
            <a:spLocks noGrp="1"/>
          </p:cNvSpPr>
          <p:nvPr>
            <p:ph type="ctrTitle"/>
          </p:nvPr>
        </p:nvSpPr>
        <p:spPr/>
        <p:txBody>
          <a:bodyPr/>
          <a:lstStyle/>
          <a:p>
            <a:r>
              <a:rPr lang="en-GB" dirty="0"/>
              <a:t>Lived experience group meeting </a:t>
            </a:r>
          </a:p>
        </p:txBody>
      </p:sp>
    </p:spTree>
    <p:extLst>
      <p:ext uri="{BB962C8B-B14F-4D97-AF65-F5344CB8AC3E}">
        <p14:creationId xmlns:p14="http://schemas.microsoft.com/office/powerpoint/2010/main" val="124189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a:xfrm>
            <a:off x="563671" y="543296"/>
            <a:ext cx="8636085" cy="519545"/>
          </a:xfrm>
        </p:spPr>
        <p:txBody>
          <a:bodyPr>
            <a:normAutofit fontScale="90000"/>
          </a:bodyPr>
          <a:lstStyle/>
          <a:p>
            <a:r>
              <a:rPr lang="en-GB" sz="3100" dirty="0"/>
              <a:t>Contents: The Vision</a:t>
            </a:r>
            <a:br>
              <a:rPr lang="en-GB" dirty="0"/>
            </a:br>
            <a:endParaRPr lang="en-GB" dirty="0"/>
          </a:p>
        </p:txBody>
      </p:sp>
      <p:graphicFrame>
        <p:nvGraphicFramePr>
          <p:cNvPr id="8" name="Content Placeholder 1">
            <a:extLst>
              <a:ext uri="{FF2B5EF4-FFF2-40B4-BE49-F238E27FC236}">
                <a16:creationId xmlns:a16="http://schemas.microsoft.com/office/drawing/2014/main" id="{B7FD12CE-46AD-5C79-4D5C-374C50C8EF86}"/>
              </a:ext>
            </a:extLst>
          </p:cNvPr>
          <p:cNvGraphicFramePr>
            <a:graphicFrameLocks/>
          </p:cNvGraphicFramePr>
          <p:nvPr>
            <p:extLst>
              <p:ext uri="{D42A27DB-BD31-4B8C-83A1-F6EECF244321}">
                <p14:modId xmlns:p14="http://schemas.microsoft.com/office/powerpoint/2010/main" val="2439918930"/>
              </p:ext>
            </p:extLst>
          </p:nvPr>
        </p:nvGraphicFramePr>
        <p:xfrm>
          <a:off x="907704" y="1062841"/>
          <a:ext cx="10790128" cy="516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10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p:txBody>
          <a:bodyPr>
            <a:normAutofit fontScale="90000"/>
          </a:bodyPr>
          <a:lstStyle/>
          <a:p>
            <a:r>
              <a:rPr lang="en-GB" sz="3100" dirty="0"/>
              <a:t>The vision continued… How this will benefit patients.</a:t>
            </a:r>
            <a:endParaRPr lang="en-GB" dirty="0"/>
          </a:p>
        </p:txBody>
      </p:sp>
      <p:sp>
        <p:nvSpPr>
          <p:cNvPr id="5" name="TextBox 4">
            <a:extLst>
              <a:ext uri="{FF2B5EF4-FFF2-40B4-BE49-F238E27FC236}">
                <a16:creationId xmlns:a16="http://schemas.microsoft.com/office/drawing/2014/main" id="{DCDA6B46-CE1A-4C74-7BDC-F519D7A0B76B}"/>
              </a:ext>
            </a:extLst>
          </p:cNvPr>
          <p:cNvSpPr txBox="1"/>
          <p:nvPr/>
        </p:nvSpPr>
        <p:spPr>
          <a:xfrm>
            <a:off x="556457" y="1532269"/>
            <a:ext cx="11079085" cy="917687"/>
          </a:xfrm>
          <a:prstGeom prst="rect">
            <a:avLst/>
          </a:prstGeom>
          <a:noFill/>
        </p:spPr>
        <p:txBody>
          <a:bodyPr wrap="square">
            <a:spAutoFit/>
          </a:bodyPr>
          <a:lstStyle/>
          <a:p>
            <a:pPr marL="0" indent="0">
              <a:lnSpc>
                <a:spcPct val="115000"/>
              </a:lnSpc>
              <a:spcBef>
                <a:spcPts val="600"/>
              </a:spcBef>
              <a:spcAft>
                <a:spcPts val="600"/>
              </a:spcAft>
              <a:buNone/>
            </a:pPr>
            <a:r>
              <a:rPr lang="en-GB" sz="1600" dirty="0">
                <a:effectLst/>
                <a:latin typeface="Arial" panose="020B0604020202020204" pitchFamily="34" charset="0"/>
                <a:ea typeface="Arial" panose="020B0604020202020204" pitchFamily="34" charset="0"/>
              </a:rPr>
              <a:t>This means that people will wait less time to receive the support and treatment they need.  Support will be available much earlier in the patient journey and they will not have to wait for a formal diagnosis to access it.  It also means that those who need help most are prioritised for assessment and diagnosis earlier and prevent their symptoms worsening. </a:t>
            </a:r>
          </a:p>
        </p:txBody>
      </p:sp>
      <p:sp>
        <p:nvSpPr>
          <p:cNvPr id="8" name="Title 2">
            <a:extLst>
              <a:ext uri="{FF2B5EF4-FFF2-40B4-BE49-F238E27FC236}">
                <a16:creationId xmlns:a16="http://schemas.microsoft.com/office/drawing/2014/main" id="{118A4A06-6F9E-B763-120F-2431E171A464}"/>
              </a:ext>
            </a:extLst>
          </p:cNvPr>
          <p:cNvSpPr txBox="1">
            <a:spLocks/>
          </p:cNvSpPr>
          <p:nvPr/>
        </p:nvSpPr>
        <p:spPr>
          <a:xfrm>
            <a:off x="563671" y="2909455"/>
            <a:ext cx="8636085" cy="5195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rgbClr val="3E5F73"/>
                </a:solidFill>
                <a:latin typeface="Arial" panose="020B0604020202020204" pitchFamily="34" charset="0"/>
                <a:ea typeface="+mj-ea"/>
                <a:cs typeface="Arial" panose="020B0604020202020204" pitchFamily="34" charset="0"/>
              </a:defRPr>
            </a:lvl1pPr>
          </a:lstStyle>
          <a:p>
            <a:r>
              <a:rPr lang="en-GB" dirty="0"/>
              <a:t>Who do we need to target?</a:t>
            </a:r>
          </a:p>
        </p:txBody>
      </p:sp>
      <p:sp>
        <p:nvSpPr>
          <p:cNvPr id="10" name="TextBox 9">
            <a:extLst>
              <a:ext uri="{FF2B5EF4-FFF2-40B4-BE49-F238E27FC236}">
                <a16:creationId xmlns:a16="http://schemas.microsoft.com/office/drawing/2014/main" id="{AFD4717D-CD68-EA6E-6E66-58D893DCAF32}"/>
              </a:ext>
            </a:extLst>
          </p:cNvPr>
          <p:cNvSpPr txBox="1"/>
          <p:nvPr/>
        </p:nvSpPr>
        <p:spPr>
          <a:xfrm>
            <a:off x="556457" y="3543003"/>
            <a:ext cx="6312528" cy="2575000"/>
          </a:xfrm>
          <a:prstGeom prst="rect">
            <a:avLst/>
          </a:prstGeom>
          <a:noFill/>
        </p:spPr>
        <p:txBody>
          <a:bodyPr wrap="square">
            <a:spAutoFit/>
          </a:bodyPr>
          <a:lstStyle/>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Young people transitioning to adults' services, and those heading to college, university and into the workplace</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Women who are pregnant and with young children</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who struggle with the cost of living and live in deprived communities</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with autism and/or other neurodiverse conditions</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with learning difficulties or learning disabilities</a:t>
            </a:r>
            <a:endParaRPr lang="en-GB" sz="1400" b="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81268AA1-D11D-B013-2B8A-92141D9512C0}"/>
              </a:ext>
            </a:extLst>
          </p:cNvPr>
          <p:cNvSpPr txBox="1"/>
          <p:nvPr/>
        </p:nvSpPr>
        <p:spPr>
          <a:xfrm>
            <a:off x="6588660" y="3543003"/>
            <a:ext cx="6097508" cy="2327240"/>
          </a:xfrm>
          <a:prstGeom prst="rect">
            <a:avLst/>
          </a:prstGeom>
          <a:noFill/>
        </p:spPr>
        <p:txBody>
          <a:bodyPr wrap="square">
            <a:spAutoFit/>
          </a:bodyPr>
          <a:lstStyle/>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with mental health conditions</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with histories of struggles with alcohol or drugs</a:t>
            </a:r>
            <a:endParaRPr lang="en-GB" sz="1400" b="1" dirty="0">
              <a:effectLst/>
              <a:latin typeface="Arial" panose="020B0604020202020204" pitchFamily="34" charset="0"/>
              <a:ea typeface="Arial" panose="020B0604020202020204" pitchFamily="34" charset="0"/>
            </a:endParaRPr>
          </a:p>
          <a:p>
            <a:pPr marL="342900" lvl="0" indent="-342900">
              <a:lnSpc>
                <a:spcPct val="115000"/>
              </a:lnSpc>
              <a:spcBef>
                <a:spcPts val="600"/>
              </a:spcBef>
              <a:spcAft>
                <a:spcPts val="900"/>
              </a:spcAft>
              <a:buFont typeface="Symbol" panose="05050102010706020507" pitchFamily="18" charset="2"/>
              <a:buChar char=""/>
            </a:pPr>
            <a:r>
              <a:rPr lang="en-GB" sz="1400" b="0" dirty="0">
                <a:effectLst/>
                <a:latin typeface="Arial" panose="020B0604020202020204" pitchFamily="34" charset="0"/>
                <a:ea typeface="Arial" panose="020B0604020202020204" pitchFamily="34" charset="0"/>
              </a:rPr>
              <a:t>People who are in or have experience of the criminal justice system as children or adults</a:t>
            </a:r>
          </a:p>
          <a:p>
            <a:pPr marL="342900" lvl="0" indent="-342900">
              <a:lnSpc>
                <a:spcPct val="115000"/>
              </a:lnSpc>
              <a:spcBef>
                <a:spcPts val="600"/>
              </a:spcBef>
              <a:spcAft>
                <a:spcPts val="900"/>
              </a:spcAft>
              <a:buFont typeface="Symbol" panose="05050102010706020507" pitchFamily="18" charset="2"/>
              <a:buChar char=""/>
            </a:pPr>
            <a:r>
              <a:rPr lang="en-GB" sz="1400" dirty="0">
                <a:ea typeface="Arial" panose="020B0604020202020204" pitchFamily="34" charset="0"/>
              </a:rPr>
              <a:t>Ethnic minority groups</a:t>
            </a:r>
          </a:p>
          <a:p>
            <a:pPr marL="342900" lvl="0" indent="-342900">
              <a:lnSpc>
                <a:spcPct val="115000"/>
              </a:lnSpc>
              <a:spcBef>
                <a:spcPts val="600"/>
              </a:spcBef>
              <a:spcAft>
                <a:spcPts val="900"/>
              </a:spcAft>
              <a:buFont typeface="Symbol" panose="05050102010706020507" pitchFamily="18" charset="2"/>
              <a:buChar char=""/>
            </a:pPr>
            <a:r>
              <a:rPr lang="en-GB" sz="1400" dirty="0">
                <a:effectLst/>
                <a:latin typeface="Arial" panose="020B0604020202020204" pitchFamily="34" charset="0"/>
                <a:ea typeface="Arial" panose="020B0604020202020204" pitchFamily="34" charset="0"/>
              </a:rPr>
              <a:t>LGBTQQ</a:t>
            </a:r>
            <a:r>
              <a:rPr lang="en-GB" sz="1400" dirty="0">
                <a:latin typeface="Arial" panose="020B0604020202020204" pitchFamily="34" charset="0"/>
                <a:ea typeface="Arial" panose="020B0604020202020204" pitchFamily="34" charset="0"/>
              </a:rPr>
              <a:t>IA</a:t>
            </a:r>
            <a:r>
              <a:rPr lang="en-GB" sz="1400" dirty="0">
                <a:effectLst/>
                <a:latin typeface="Arial" panose="020B0604020202020204" pitchFamily="34" charset="0"/>
                <a:ea typeface="Arial" panose="020B0604020202020204" pitchFamily="34" charset="0"/>
              </a:rPr>
              <a:t> communities</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8729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341B2C-0D04-D83B-2F91-343C94B35B1B}"/>
              </a:ext>
            </a:extLst>
          </p:cNvPr>
          <p:cNvSpPr>
            <a:spLocks noGrp="1"/>
          </p:cNvSpPr>
          <p:nvPr>
            <p:ph type="title"/>
          </p:nvPr>
        </p:nvSpPr>
        <p:spPr/>
        <p:txBody>
          <a:bodyPr/>
          <a:lstStyle/>
          <a:p>
            <a:r>
              <a:rPr lang="en-GB" dirty="0"/>
              <a:t>Current Service</a:t>
            </a:r>
          </a:p>
        </p:txBody>
      </p:sp>
      <p:pic>
        <p:nvPicPr>
          <p:cNvPr id="4" name="Picture 3" descr="An adult experiences symptoms that may be ADHD.  They go to the GP who refers them for assessment.  They sit on a first-come-first-serve waiting list.  After waiting they are assessed for ADHD. Those who are diagnosed are offered medication.  Those who are not diagnosed are discharged without support.">
            <a:extLst>
              <a:ext uri="{FF2B5EF4-FFF2-40B4-BE49-F238E27FC236}">
                <a16:creationId xmlns:a16="http://schemas.microsoft.com/office/drawing/2014/main" id="{F1E2E139-A102-4D8F-E98D-FD3CC92DA3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905" y="1520793"/>
            <a:ext cx="9567512" cy="4032984"/>
          </a:xfrm>
          <a:prstGeom prst="rect">
            <a:avLst/>
          </a:prstGeom>
          <a:noFill/>
        </p:spPr>
      </p:pic>
    </p:spTree>
    <p:extLst>
      <p:ext uri="{BB962C8B-B14F-4D97-AF65-F5344CB8AC3E}">
        <p14:creationId xmlns:p14="http://schemas.microsoft.com/office/powerpoint/2010/main" val="77725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0C61-21B0-BE13-6A6B-F60AF1848243}"/>
              </a:ext>
            </a:extLst>
          </p:cNvPr>
          <p:cNvSpPr>
            <a:spLocks noGrp="1"/>
          </p:cNvSpPr>
          <p:nvPr>
            <p:ph type="ctrTitle"/>
          </p:nvPr>
        </p:nvSpPr>
        <p:spPr/>
        <p:txBody>
          <a:bodyPr/>
          <a:lstStyle/>
          <a:p>
            <a:r>
              <a:rPr lang="en-GB" dirty="0"/>
              <a:t>The options</a:t>
            </a:r>
            <a:br>
              <a:rPr lang="en-GB" dirty="0"/>
            </a:br>
            <a:r>
              <a:rPr lang="en-GB" dirty="0"/>
              <a:t>Chris Pimlott</a:t>
            </a:r>
          </a:p>
        </p:txBody>
      </p:sp>
    </p:spTree>
    <p:extLst>
      <p:ext uri="{BB962C8B-B14F-4D97-AF65-F5344CB8AC3E}">
        <p14:creationId xmlns:p14="http://schemas.microsoft.com/office/powerpoint/2010/main" val="75354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8614A-A816-30D1-F1D6-8A55BAAE847E}"/>
              </a:ext>
            </a:extLst>
          </p:cNvPr>
          <p:cNvSpPr>
            <a:spLocks noGrp="1"/>
          </p:cNvSpPr>
          <p:nvPr>
            <p:ph type="title"/>
          </p:nvPr>
        </p:nvSpPr>
        <p:spPr/>
        <p:txBody>
          <a:bodyPr/>
          <a:lstStyle/>
          <a:p>
            <a:r>
              <a:rPr lang="en-GB" dirty="0"/>
              <a:t>New model of care</a:t>
            </a:r>
          </a:p>
        </p:txBody>
      </p:sp>
      <p:pic>
        <p:nvPicPr>
          <p:cNvPr id="4" name="Content Placeholder 3" descr="Our model of care.&#10;A needs led approach that supports people to live life.&#10;One consistent service across Greater Manchester.  &#10;Shorter Waiting times.&#10;Assessments prioritised for those most in need.&#10;A wider offer of support for those diagnosed. &#10;Access to support for all who need it.">
            <a:extLst>
              <a:ext uri="{FF2B5EF4-FFF2-40B4-BE49-F238E27FC236}">
                <a16:creationId xmlns:a16="http://schemas.microsoft.com/office/drawing/2014/main" id="{CF3584EE-E416-6FC1-5A49-E46970C8923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03" r="1" b="1"/>
          <a:stretch/>
        </p:blipFill>
        <p:spPr bwMode="auto">
          <a:xfrm>
            <a:off x="4505028" y="235251"/>
            <a:ext cx="6413451" cy="638749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92E2A74-8FD5-C699-6898-610C8ABC684B}"/>
              </a:ext>
            </a:extLst>
          </p:cNvPr>
          <p:cNvSpPr txBox="1"/>
          <p:nvPr/>
        </p:nvSpPr>
        <p:spPr>
          <a:xfrm>
            <a:off x="563671" y="1817111"/>
            <a:ext cx="6097508" cy="1323439"/>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Referral criteria</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new triage team</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Treatment and support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Impact on patients</a:t>
            </a:r>
          </a:p>
        </p:txBody>
      </p:sp>
    </p:spTree>
    <p:extLst>
      <p:ext uri="{BB962C8B-B14F-4D97-AF65-F5344CB8AC3E}">
        <p14:creationId xmlns:p14="http://schemas.microsoft.com/office/powerpoint/2010/main" val="273585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ADD39-87CC-998F-8A43-64F5DB5B4925}"/>
              </a:ext>
            </a:extLst>
          </p:cNvPr>
          <p:cNvSpPr>
            <a:spLocks noGrp="1"/>
          </p:cNvSpPr>
          <p:nvPr>
            <p:ph type="title"/>
          </p:nvPr>
        </p:nvSpPr>
        <p:spPr>
          <a:xfrm>
            <a:off x="563671" y="598558"/>
            <a:ext cx="8636085" cy="519545"/>
          </a:xfrm>
        </p:spPr>
        <p:txBody>
          <a:bodyPr>
            <a:normAutofit fontScale="90000"/>
          </a:bodyPr>
          <a:lstStyle/>
          <a:p>
            <a:r>
              <a:rPr lang="en-GB" dirty="0"/>
              <a:t>Options for change: </a:t>
            </a:r>
            <a:br>
              <a:rPr lang="en-GB" b="1" dirty="0"/>
            </a:br>
            <a:r>
              <a:rPr lang="en-GB" b="1" dirty="0"/>
              <a:t>Option A (preferred option) </a:t>
            </a:r>
            <a:r>
              <a:rPr lang="en-GB" sz="1800" b="1" dirty="0">
                <a:solidFill>
                  <a:srgbClr val="000000"/>
                </a:solidFill>
                <a:effectLst/>
                <a:latin typeface="Arial" panose="020B0604020202020204" pitchFamily="34" charset="0"/>
              </a:rPr>
              <a:t> </a:t>
            </a:r>
            <a:r>
              <a:rPr lang="en-GB" b="1" dirty="0">
                <a:effectLst/>
                <a:latin typeface="Arial" panose="020B0604020202020204" pitchFamily="34" charset="0"/>
              </a:rPr>
              <a:t>A face-to-face review against referral criteria with support for everyone</a:t>
            </a:r>
            <a:endParaRPr lang="en-GB" dirty="0"/>
          </a:p>
        </p:txBody>
      </p:sp>
      <p:pic>
        <p:nvPicPr>
          <p:cNvPr id="6" name="Content Placeholder 5">
            <a:extLst>
              <a:ext uri="{FF2B5EF4-FFF2-40B4-BE49-F238E27FC236}">
                <a16:creationId xmlns:a16="http://schemas.microsoft.com/office/drawing/2014/main" id="{E9D06BE8-7EA2-75C6-E958-37CA19899B71}"/>
              </a:ex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4210" y="2031499"/>
            <a:ext cx="7389972" cy="3419525"/>
          </a:xfrm>
          <a:prstGeom prst="rect">
            <a:avLst/>
          </a:prstGeom>
          <a:noFill/>
        </p:spPr>
      </p:pic>
      <p:sp>
        <p:nvSpPr>
          <p:cNvPr id="8" name="TextBox 7">
            <a:extLst>
              <a:ext uri="{FF2B5EF4-FFF2-40B4-BE49-F238E27FC236}">
                <a16:creationId xmlns:a16="http://schemas.microsoft.com/office/drawing/2014/main" id="{F25726BB-99B0-BE20-8D52-AB1CC71291EE}"/>
              </a:ext>
            </a:extLst>
          </p:cNvPr>
          <p:cNvSpPr txBox="1"/>
          <p:nvPr/>
        </p:nvSpPr>
        <p:spPr>
          <a:xfrm>
            <a:off x="8446883" y="2031499"/>
            <a:ext cx="2716040" cy="3569310"/>
          </a:xfrm>
          <a:prstGeom prst="rect">
            <a:avLst/>
          </a:prstGeom>
          <a:noFill/>
        </p:spPr>
        <p:txBody>
          <a:bodyPr wrap="square">
            <a:spAutoFit/>
          </a:bodyPr>
          <a:lstStyle/>
          <a:p>
            <a:pPr>
              <a:lnSpc>
                <a:spcPct val="115000"/>
              </a:lnSpc>
              <a:spcBef>
                <a:spcPts val="600"/>
              </a:spcBef>
              <a:spcAft>
                <a:spcPts val="600"/>
              </a:spcAft>
            </a:pPr>
            <a:r>
              <a:rPr lang="en-GB" sz="1800" dirty="0">
                <a:effectLst/>
                <a:highlight>
                  <a:srgbClr val="FFFF00"/>
                </a:highlight>
                <a:latin typeface="Arial" panose="020B0604020202020204" pitchFamily="34" charset="0"/>
                <a:ea typeface="Arial" panose="020B0604020202020204" pitchFamily="34" charset="0"/>
              </a:rPr>
              <a:t>This option is our preferred option for the future of adult ADHD services.  This is because people who are at risk of harm will be reviewed faster in this option than in option B, meaning that they will get the help they need more quickly.</a:t>
            </a:r>
          </a:p>
        </p:txBody>
      </p:sp>
    </p:spTree>
    <p:extLst>
      <p:ext uri="{BB962C8B-B14F-4D97-AF65-F5344CB8AC3E}">
        <p14:creationId xmlns:p14="http://schemas.microsoft.com/office/powerpoint/2010/main" val="76414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ADD39-87CC-998F-8A43-64F5DB5B4925}"/>
              </a:ext>
            </a:extLst>
          </p:cNvPr>
          <p:cNvSpPr>
            <a:spLocks noGrp="1"/>
          </p:cNvSpPr>
          <p:nvPr>
            <p:ph type="title"/>
          </p:nvPr>
        </p:nvSpPr>
        <p:spPr>
          <a:xfrm>
            <a:off x="563671" y="752467"/>
            <a:ext cx="8636085" cy="519545"/>
          </a:xfrm>
        </p:spPr>
        <p:txBody>
          <a:bodyPr>
            <a:normAutofit fontScale="90000"/>
          </a:bodyPr>
          <a:lstStyle/>
          <a:p>
            <a:r>
              <a:rPr lang="en-GB" dirty="0"/>
              <a:t>Options for change: </a:t>
            </a:r>
            <a:br>
              <a:rPr lang="en-GB" b="1" dirty="0"/>
            </a:br>
            <a:r>
              <a:rPr lang="en-GB" b="1" dirty="0"/>
              <a:t>Option B: </a:t>
            </a:r>
            <a:r>
              <a:rPr lang="en-GB" b="1" dirty="0">
                <a:effectLst/>
                <a:latin typeface="Arial" panose="020B0604020202020204" pitchFamily="34" charset="0"/>
                <a:ea typeface="Arial" panose="020B0604020202020204" pitchFamily="34" charset="0"/>
              </a:rPr>
              <a:t>Support for everyone with a face-to-face review against referral criteria and triage for assessment only undertaken after the support doesn’t work</a:t>
            </a:r>
            <a:endParaRPr lang="en-GB" dirty="0"/>
          </a:p>
        </p:txBody>
      </p:sp>
      <p:pic>
        <p:nvPicPr>
          <p:cNvPr id="2" name="Picture 1">
            <a:extLst>
              <a:ext uri="{FF2B5EF4-FFF2-40B4-BE49-F238E27FC236}">
                <a16:creationId xmlns:a16="http://schemas.microsoft.com/office/drawing/2014/main" id="{BACDAD42-EA3F-FD68-4C66-6B1041C1379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44" y="2071158"/>
            <a:ext cx="10226040" cy="3688080"/>
          </a:xfrm>
          <a:prstGeom prst="rect">
            <a:avLst/>
          </a:prstGeom>
          <a:noFill/>
        </p:spPr>
      </p:pic>
    </p:spTree>
    <p:extLst>
      <p:ext uri="{BB962C8B-B14F-4D97-AF65-F5344CB8AC3E}">
        <p14:creationId xmlns:p14="http://schemas.microsoft.com/office/powerpoint/2010/main" val="246061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F3954-3862-D782-AF14-21E03745E5E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776" y="2963872"/>
            <a:ext cx="10339279" cy="3252566"/>
          </a:xfrm>
          <a:prstGeom prst="rect">
            <a:avLst/>
          </a:prstGeom>
          <a:noFill/>
        </p:spPr>
      </p:pic>
      <p:pic>
        <p:nvPicPr>
          <p:cNvPr id="5" name="Content Placeholder 5">
            <a:extLst>
              <a:ext uri="{FF2B5EF4-FFF2-40B4-BE49-F238E27FC236}">
                <a16:creationId xmlns:a16="http://schemas.microsoft.com/office/drawing/2014/main" id="{860FB11E-2284-AA40-7CE8-C14A5885F5EB}"/>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41229" y="156517"/>
            <a:ext cx="7389972" cy="3419525"/>
          </a:xfrm>
          <a:prstGeom prst="rect">
            <a:avLst/>
          </a:prstGeom>
          <a:noFill/>
        </p:spPr>
      </p:pic>
    </p:spTree>
    <p:extLst>
      <p:ext uri="{BB962C8B-B14F-4D97-AF65-F5344CB8AC3E}">
        <p14:creationId xmlns:p14="http://schemas.microsoft.com/office/powerpoint/2010/main" val="396340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C22A0-BAFD-BB11-15B7-00FEEAD2AF4E}"/>
              </a:ext>
            </a:extLst>
          </p:cNvPr>
          <p:cNvSpPr>
            <a:spLocks noGrp="1"/>
          </p:cNvSpPr>
          <p:nvPr>
            <p:ph type="ctrTitle"/>
          </p:nvPr>
        </p:nvSpPr>
        <p:spPr>
          <a:xfrm>
            <a:off x="714103" y="3030582"/>
            <a:ext cx="10982974" cy="2754581"/>
          </a:xfrm>
        </p:spPr>
        <p:txBody>
          <a:bodyPr>
            <a:normAutofit fontScale="90000"/>
          </a:bodyPr>
          <a:lstStyle/>
          <a:p>
            <a:r>
              <a:rPr lang="en-GB" dirty="0"/>
              <a:t>Discussion and feedback</a:t>
            </a:r>
            <a:br>
              <a:rPr lang="en-GB" dirty="0"/>
            </a:br>
            <a:br>
              <a:rPr lang="en-GB" dirty="0"/>
            </a:br>
            <a:r>
              <a:rPr lang="en-GB" dirty="0"/>
              <a:t>	</a:t>
            </a:r>
            <a:r>
              <a:rPr lang="en-GB" sz="3600" dirty="0"/>
              <a:t>Is the information clear</a:t>
            </a:r>
            <a:br>
              <a:rPr lang="en-GB" sz="3600" dirty="0"/>
            </a:br>
            <a:r>
              <a:rPr lang="en-GB" sz="3600" dirty="0"/>
              <a:t>	Is there anything you aren’t sure about?</a:t>
            </a:r>
            <a:br>
              <a:rPr lang="en-GB" sz="3600" dirty="0"/>
            </a:br>
            <a:r>
              <a:rPr lang="en-GB" sz="3600" dirty="0"/>
              <a:t>	Is there anything else people might want to know?</a:t>
            </a:r>
            <a:br>
              <a:rPr lang="en-GB" sz="3600" dirty="0"/>
            </a:br>
            <a:r>
              <a:rPr lang="en-GB" sz="3600" dirty="0"/>
              <a:t>	Any other comments?</a:t>
            </a:r>
            <a:br>
              <a:rPr lang="en-GB" sz="3600" dirty="0"/>
            </a:br>
            <a:endParaRPr lang="en-GB" dirty="0"/>
          </a:p>
        </p:txBody>
      </p:sp>
    </p:spTree>
    <p:extLst>
      <p:ext uri="{BB962C8B-B14F-4D97-AF65-F5344CB8AC3E}">
        <p14:creationId xmlns:p14="http://schemas.microsoft.com/office/powerpoint/2010/main" val="159468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8D415-5782-A9E7-AB74-3E2E8545A6B6}"/>
              </a:ext>
            </a:extLst>
          </p:cNvPr>
          <p:cNvSpPr>
            <a:spLocks noGrp="1"/>
          </p:cNvSpPr>
          <p:nvPr>
            <p:ph type="ctrTitle"/>
          </p:nvPr>
        </p:nvSpPr>
        <p:spPr/>
        <p:txBody>
          <a:bodyPr/>
          <a:lstStyle/>
          <a:p>
            <a:r>
              <a:rPr lang="en-GB" dirty="0"/>
              <a:t>Next Steps</a:t>
            </a:r>
          </a:p>
        </p:txBody>
      </p:sp>
    </p:spTree>
    <p:extLst>
      <p:ext uri="{BB962C8B-B14F-4D97-AF65-F5344CB8AC3E}">
        <p14:creationId xmlns:p14="http://schemas.microsoft.com/office/powerpoint/2010/main" val="48291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E119A6-5715-9BF2-C264-39301447AC70}"/>
              </a:ext>
            </a:extLst>
          </p:cNvPr>
          <p:cNvSpPr>
            <a:spLocks noGrp="1"/>
          </p:cNvSpPr>
          <p:nvPr>
            <p:ph idx="1"/>
          </p:nvPr>
        </p:nvSpPr>
        <p:spPr/>
        <p:txBody>
          <a:bodyPr>
            <a:normAutofit/>
          </a:bodyPr>
          <a:lstStyle/>
          <a:p>
            <a:r>
              <a:rPr lang="en-GB" sz="2200" dirty="0"/>
              <a:t>This meeting is confidential all associated discussions and documents shared are not to be downloaded and shared.</a:t>
            </a:r>
          </a:p>
          <a:p>
            <a:r>
              <a:rPr lang="en-GB" sz="2200" dirty="0"/>
              <a:t>It's important to us that this group is not recorded by members. NHS GM who will only record with consent and for the purpose of creating minutes at which point the recording and transcript will be deleted.</a:t>
            </a:r>
          </a:p>
          <a:p>
            <a:r>
              <a:rPr lang="en-GB" sz="2200" dirty="0"/>
              <a:t>We will not use names as part of our minutes, your contributions will be anonymous unless previously discussed and agreed</a:t>
            </a:r>
          </a:p>
          <a:p>
            <a:r>
              <a:rPr lang="en-GB" sz="2200" dirty="0"/>
              <a:t>To avoid AI bots we will ask that all attendees introduce themselves at the start of the meeting (this can be done via camera or via the chat function)</a:t>
            </a:r>
          </a:p>
        </p:txBody>
      </p:sp>
      <p:sp>
        <p:nvSpPr>
          <p:cNvPr id="4" name="Title 3">
            <a:extLst>
              <a:ext uri="{FF2B5EF4-FFF2-40B4-BE49-F238E27FC236}">
                <a16:creationId xmlns:a16="http://schemas.microsoft.com/office/drawing/2014/main" id="{C2009A17-F34A-BB38-9A73-A7E9142BA2A5}"/>
              </a:ext>
            </a:extLst>
          </p:cNvPr>
          <p:cNvSpPr>
            <a:spLocks noGrp="1"/>
          </p:cNvSpPr>
          <p:nvPr>
            <p:ph type="title"/>
          </p:nvPr>
        </p:nvSpPr>
        <p:spPr/>
        <p:txBody>
          <a:bodyPr/>
          <a:lstStyle/>
          <a:p>
            <a:r>
              <a:rPr lang="en-GB" dirty="0"/>
              <a:t>Meeting Expectations.</a:t>
            </a:r>
          </a:p>
        </p:txBody>
      </p:sp>
    </p:spTree>
    <p:extLst>
      <p:ext uri="{BB962C8B-B14F-4D97-AF65-F5344CB8AC3E}">
        <p14:creationId xmlns:p14="http://schemas.microsoft.com/office/powerpoint/2010/main" val="132577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FA492-8391-CFB6-659C-B6C0ACD64122}"/>
              </a:ext>
            </a:extLst>
          </p:cNvPr>
          <p:cNvSpPr>
            <a:spLocks noGrp="1"/>
          </p:cNvSpPr>
          <p:nvPr>
            <p:ph idx="1"/>
          </p:nvPr>
        </p:nvSpPr>
        <p:spPr/>
        <p:txBody>
          <a:bodyPr/>
          <a:lstStyle/>
          <a:p>
            <a:r>
              <a:rPr lang="en-GB" dirty="0"/>
              <a:t>Develop a stakeholder list</a:t>
            </a:r>
          </a:p>
          <a:p>
            <a:r>
              <a:rPr lang="en-GB" dirty="0"/>
              <a:t>Preparation for ‘Go Live’</a:t>
            </a:r>
          </a:p>
          <a:p>
            <a:r>
              <a:rPr lang="en-GB" dirty="0"/>
              <a:t>Identification of key stakeholders</a:t>
            </a:r>
          </a:p>
          <a:p>
            <a:r>
              <a:rPr lang="en-GB" dirty="0"/>
              <a:t>Survey development</a:t>
            </a:r>
          </a:p>
          <a:p>
            <a:r>
              <a:rPr lang="en-GB" dirty="0"/>
              <a:t>Detailed engagement plan</a:t>
            </a:r>
          </a:p>
          <a:p>
            <a:r>
              <a:rPr lang="en-GB" dirty="0"/>
              <a:t>Fortnightly LEAG meetings up to the live date</a:t>
            </a:r>
          </a:p>
          <a:p>
            <a:pPr marL="0" indent="0">
              <a:buNone/>
            </a:pPr>
            <a:endParaRPr lang="en-GB" dirty="0"/>
          </a:p>
        </p:txBody>
      </p:sp>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p:txBody>
          <a:bodyPr>
            <a:normAutofit fontScale="90000"/>
          </a:bodyPr>
          <a:lstStyle/>
          <a:p>
            <a:r>
              <a:rPr lang="en-GB" dirty="0"/>
              <a:t>Next steps: We need your help</a:t>
            </a:r>
            <a:br>
              <a:rPr lang="en-GB" dirty="0"/>
            </a:br>
            <a:endParaRPr lang="en-GB" dirty="0"/>
          </a:p>
        </p:txBody>
      </p:sp>
    </p:spTree>
    <p:extLst>
      <p:ext uri="{BB962C8B-B14F-4D97-AF65-F5344CB8AC3E}">
        <p14:creationId xmlns:p14="http://schemas.microsoft.com/office/powerpoint/2010/main" val="320830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70593-7D8B-310C-0292-3FB95CED6BFC}"/>
              </a:ext>
            </a:extLst>
          </p:cNvPr>
          <p:cNvSpPr>
            <a:spLocks noGrp="1"/>
          </p:cNvSpPr>
          <p:nvPr>
            <p:ph idx="1"/>
          </p:nvPr>
        </p:nvSpPr>
        <p:spPr>
          <a:xfrm>
            <a:off x="955556" y="1766249"/>
            <a:ext cx="3272059" cy="4351338"/>
          </a:xfrm>
        </p:spPr>
        <p:txBody>
          <a:bodyPr/>
          <a:lstStyle/>
          <a:p>
            <a:r>
              <a:rPr lang="en-GB" dirty="0"/>
              <a:t>Commissioners</a:t>
            </a:r>
          </a:p>
          <a:p>
            <a:r>
              <a:rPr lang="en-GB" dirty="0"/>
              <a:t>Project Lead</a:t>
            </a:r>
          </a:p>
          <a:p>
            <a:r>
              <a:rPr lang="en-GB" dirty="0"/>
              <a:t>Clinical Staff</a:t>
            </a:r>
          </a:p>
          <a:p>
            <a:r>
              <a:rPr lang="en-GB" dirty="0"/>
              <a:t>Wider Staff</a:t>
            </a:r>
          </a:p>
          <a:p>
            <a:r>
              <a:rPr lang="en-GB" dirty="0"/>
              <a:t>Task and Finish Group</a:t>
            </a:r>
          </a:p>
          <a:p>
            <a:r>
              <a:rPr lang="en-GB" dirty="0"/>
              <a:t>LEAG</a:t>
            </a:r>
          </a:p>
          <a:p>
            <a:r>
              <a:rPr lang="en-GB" dirty="0"/>
              <a:t>Equalities Team</a:t>
            </a:r>
          </a:p>
          <a:p>
            <a:r>
              <a:rPr lang="en-GB" dirty="0"/>
              <a:t>NHSE</a:t>
            </a:r>
          </a:p>
        </p:txBody>
      </p:sp>
      <p:sp>
        <p:nvSpPr>
          <p:cNvPr id="3" name="Title 2">
            <a:extLst>
              <a:ext uri="{FF2B5EF4-FFF2-40B4-BE49-F238E27FC236}">
                <a16:creationId xmlns:a16="http://schemas.microsoft.com/office/drawing/2014/main" id="{849B10DD-785F-98B3-2A20-47E0A7CAFBB3}"/>
              </a:ext>
            </a:extLst>
          </p:cNvPr>
          <p:cNvSpPr>
            <a:spLocks noGrp="1"/>
          </p:cNvSpPr>
          <p:nvPr>
            <p:ph type="title"/>
          </p:nvPr>
        </p:nvSpPr>
        <p:spPr/>
        <p:txBody>
          <a:bodyPr>
            <a:normAutofit/>
          </a:bodyPr>
          <a:lstStyle/>
          <a:p>
            <a:r>
              <a:rPr lang="en-GB" dirty="0"/>
              <a:t>Existing stakeholders identified in engagement phase</a:t>
            </a:r>
          </a:p>
        </p:txBody>
      </p:sp>
      <p:sp>
        <p:nvSpPr>
          <p:cNvPr id="4" name="Content Placeholder 1">
            <a:extLst>
              <a:ext uri="{FF2B5EF4-FFF2-40B4-BE49-F238E27FC236}">
                <a16:creationId xmlns:a16="http://schemas.microsoft.com/office/drawing/2014/main" id="{E77C4F73-D7AE-8690-8757-7DE74D75AF45}"/>
              </a:ext>
            </a:extLst>
          </p:cNvPr>
          <p:cNvSpPr txBox="1">
            <a:spLocks/>
          </p:cNvSpPr>
          <p:nvPr/>
        </p:nvSpPr>
        <p:spPr>
          <a:xfrm>
            <a:off x="4227614" y="1766249"/>
            <a:ext cx="32720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GMCA</a:t>
            </a:r>
          </a:p>
          <a:p>
            <a:r>
              <a:rPr lang="en-GB" dirty="0"/>
              <a:t>Healthwatch</a:t>
            </a:r>
          </a:p>
          <a:p>
            <a:r>
              <a:rPr lang="en-GB" dirty="0"/>
              <a:t>10GM</a:t>
            </a:r>
          </a:p>
          <a:p>
            <a:r>
              <a:rPr lang="en-GB" dirty="0"/>
              <a:t>GM Equals</a:t>
            </a:r>
          </a:p>
          <a:p>
            <a:r>
              <a:rPr lang="en-GB" dirty="0"/>
              <a:t>Primary Care and PPG’s</a:t>
            </a:r>
          </a:p>
          <a:p>
            <a:r>
              <a:rPr lang="en-GB" dirty="0"/>
              <a:t>Manchester ADHD Steering Group (AADD)</a:t>
            </a:r>
          </a:p>
          <a:p>
            <a:r>
              <a:rPr lang="en-GB" dirty="0" err="1"/>
              <a:t>MADDchester</a:t>
            </a:r>
            <a:endParaRPr lang="en-GB" dirty="0"/>
          </a:p>
        </p:txBody>
      </p:sp>
      <p:sp>
        <p:nvSpPr>
          <p:cNvPr id="5" name="Content Placeholder 1">
            <a:extLst>
              <a:ext uri="{FF2B5EF4-FFF2-40B4-BE49-F238E27FC236}">
                <a16:creationId xmlns:a16="http://schemas.microsoft.com/office/drawing/2014/main" id="{4C1665B1-DDF9-1F64-6111-1C798D509E87}"/>
              </a:ext>
            </a:extLst>
          </p:cNvPr>
          <p:cNvSpPr txBox="1">
            <a:spLocks/>
          </p:cNvSpPr>
          <p:nvPr/>
        </p:nvSpPr>
        <p:spPr>
          <a:xfrm>
            <a:off x="7499673" y="1766249"/>
            <a:ext cx="32720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LGBT Foundation</a:t>
            </a:r>
          </a:p>
          <a:p>
            <a:r>
              <a:rPr lang="en-GB" dirty="0"/>
              <a:t>MP’s and Cllrs</a:t>
            </a:r>
          </a:p>
          <a:p>
            <a:r>
              <a:rPr lang="en-GB" dirty="0"/>
              <a:t>Locality Participation Groups</a:t>
            </a:r>
          </a:p>
          <a:p>
            <a:r>
              <a:rPr lang="en-GB" dirty="0"/>
              <a:t>GMMH</a:t>
            </a:r>
          </a:p>
          <a:p>
            <a:r>
              <a:rPr lang="en-GB" dirty="0"/>
              <a:t>Pennine Care</a:t>
            </a:r>
          </a:p>
        </p:txBody>
      </p:sp>
    </p:spTree>
    <p:extLst>
      <p:ext uri="{BB962C8B-B14F-4D97-AF65-F5344CB8AC3E}">
        <p14:creationId xmlns:p14="http://schemas.microsoft.com/office/powerpoint/2010/main" val="3549192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A8CA5-B10B-2C77-8980-D41A2C46ACE3}"/>
              </a:ext>
            </a:extLst>
          </p:cNvPr>
          <p:cNvSpPr>
            <a:spLocks noGrp="1"/>
          </p:cNvSpPr>
          <p:nvPr>
            <p:ph type="ctrTitle"/>
          </p:nvPr>
        </p:nvSpPr>
        <p:spPr>
          <a:xfrm>
            <a:off x="714103" y="3030582"/>
            <a:ext cx="7017556" cy="1541417"/>
          </a:xfrm>
        </p:spPr>
        <p:txBody>
          <a:bodyPr>
            <a:normAutofit fontScale="90000"/>
          </a:bodyPr>
          <a:lstStyle/>
          <a:p>
            <a:r>
              <a:rPr lang="en-GB" b="1" dirty="0"/>
              <a:t>Next meeting.</a:t>
            </a:r>
            <a:br>
              <a:rPr lang="en-GB" b="1" dirty="0"/>
            </a:br>
            <a:r>
              <a:rPr lang="en-GB" dirty="0"/>
              <a:t>Tuesday 18</a:t>
            </a:r>
            <a:r>
              <a:rPr lang="en-GB" baseline="30000" dirty="0"/>
              <a:t>th</a:t>
            </a:r>
            <a:r>
              <a:rPr lang="en-GB" dirty="0"/>
              <a:t> March 2025</a:t>
            </a:r>
            <a:br>
              <a:rPr lang="en-GB" dirty="0"/>
            </a:br>
            <a:r>
              <a:rPr lang="en-GB" dirty="0"/>
              <a:t>5:45pm-6:45pm</a:t>
            </a:r>
          </a:p>
        </p:txBody>
      </p:sp>
    </p:spTree>
    <p:extLst>
      <p:ext uri="{BB962C8B-B14F-4D97-AF65-F5344CB8AC3E}">
        <p14:creationId xmlns:p14="http://schemas.microsoft.com/office/powerpoint/2010/main" val="338213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5139B-0745-5137-F8DF-2AC32FD613CA}"/>
              </a:ext>
            </a:extLst>
          </p:cNvPr>
          <p:cNvSpPr>
            <a:spLocks noGrp="1"/>
          </p:cNvSpPr>
          <p:nvPr>
            <p:ph type="ctrTitle"/>
          </p:nvPr>
        </p:nvSpPr>
        <p:spPr/>
        <p:txBody>
          <a:bodyPr>
            <a:noAutofit/>
          </a:bodyPr>
          <a:lstStyle/>
          <a:p>
            <a:r>
              <a:rPr lang="en-GB" b="0" i="0" dirty="0">
                <a:effectLst/>
                <a:latin typeface="Arial" panose="020B0604020202020204" pitchFamily="34" charset="0"/>
              </a:rPr>
              <a:t>Welcome, Introductions, Apologies and Declarations of Interest </a:t>
            </a:r>
            <a:endParaRPr lang="en-GB" dirty="0"/>
          </a:p>
        </p:txBody>
      </p:sp>
    </p:spTree>
    <p:extLst>
      <p:ext uri="{BB962C8B-B14F-4D97-AF65-F5344CB8AC3E}">
        <p14:creationId xmlns:p14="http://schemas.microsoft.com/office/powerpoint/2010/main" val="79155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ABBB6-A041-BD49-A205-FFF30B5A21C6}"/>
              </a:ext>
            </a:extLst>
          </p:cNvPr>
          <p:cNvSpPr>
            <a:spLocks noGrp="1"/>
          </p:cNvSpPr>
          <p:nvPr>
            <p:ph type="title"/>
          </p:nvPr>
        </p:nvSpPr>
        <p:spPr/>
        <p:txBody>
          <a:bodyPr>
            <a:normAutofit fontScale="90000"/>
          </a:bodyPr>
          <a:lstStyle/>
          <a:p>
            <a:r>
              <a:rPr lang="en-US" sz="3600" dirty="0">
                <a:solidFill>
                  <a:schemeClr val="tx1"/>
                </a:solidFill>
              </a:rPr>
              <a:t>Agenda</a:t>
            </a:r>
          </a:p>
        </p:txBody>
      </p:sp>
      <p:graphicFrame>
        <p:nvGraphicFramePr>
          <p:cNvPr id="4" name="Table 3">
            <a:extLst>
              <a:ext uri="{FF2B5EF4-FFF2-40B4-BE49-F238E27FC236}">
                <a16:creationId xmlns:a16="http://schemas.microsoft.com/office/drawing/2014/main" id="{A840D2C9-CF3B-FC38-7C2B-125AC50C4DDD}"/>
              </a:ext>
            </a:extLst>
          </p:cNvPr>
          <p:cNvGraphicFramePr>
            <a:graphicFrameLocks noGrp="1"/>
          </p:cNvGraphicFramePr>
          <p:nvPr>
            <p:extLst>
              <p:ext uri="{D42A27DB-BD31-4B8C-83A1-F6EECF244321}">
                <p14:modId xmlns:p14="http://schemas.microsoft.com/office/powerpoint/2010/main" val="3091776882"/>
              </p:ext>
            </p:extLst>
          </p:nvPr>
        </p:nvGraphicFramePr>
        <p:xfrm>
          <a:off x="836340" y="1371599"/>
          <a:ext cx="9846749" cy="4700808"/>
        </p:xfrm>
        <a:graphic>
          <a:graphicData uri="http://schemas.openxmlformats.org/drawingml/2006/table">
            <a:tbl>
              <a:tblPr/>
              <a:tblGrid>
                <a:gridCol w="886044">
                  <a:extLst>
                    <a:ext uri="{9D8B030D-6E8A-4147-A177-3AD203B41FA5}">
                      <a16:colId xmlns:a16="http://schemas.microsoft.com/office/drawing/2014/main" val="4236770692"/>
                    </a:ext>
                  </a:extLst>
                </a:gridCol>
                <a:gridCol w="1428744">
                  <a:extLst>
                    <a:ext uri="{9D8B030D-6E8A-4147-A177-3AD203B41FA5}">
                      <a16:colId xmlns:a16="http://schemas.microsoft.com/office/drawing/2014/main" val="695114424"/>
                    </a:ext>
                  </a:extLst>
                </a:gridCol>
                <a:gridCol w="7531961">
                  <a:extLst>
                    <a:ext uri="{9D8B030D-6E8A-4147-A177-3AD203B41FA5}">
                      <a16:colId xmlns:a16="http://schemas.microsoft.com/office/drawing/2014/main" val="3988952676"/>
                    </a:ext>
                  </a:extLst>
                </a:gridCol>
              </a:tblGrid>
              <a:tr h="483852">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Item No.</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tabLst>
                          <a:tab pos="2865755" algn="ctr"/>
                          <a:tab pos="5731510" algn="r"/>
                        </a:tabLst>
                      </a:pPr>
                      <a:r>
                        <a:rPr lang="en-GB" sz="1600" b="1" dirty="0">
                          <a:solidFill>
                            <a:schemeClr val="tx1">
                              <a:lumMod val="50000"/>
                            </a:schemeClr>
                          </a:solidFill>
                          <a:effectLst/>
                          <a:latin typeface="Arial" panose="020B0604020202020204" pitchFamily="34" charset="0"/>
                          <a:ea typeface="Arial" panose="020B0604020202020204" pitchFamily="34" charset="0"/>
                          <a:cs typeface="Times New Roman" panose="02020603050405020304" pitchFamily="18" charset="0"/>
                        </a:rPr>
                        <a:t>Timings</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301022789"/>
                  </a:ext>
                </a:extLst>
              </a:tr>
              <a:tr h="543473">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18:00</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Welcome, Introductions, Apologies and Declarations of Interest</a:t>
                      </a:r>
                    </a:p>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 </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739249"/>
                  </a:ext>
                </a:extLst>
              </a:tr>
              <a:tr h="590221">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2.</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18:05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Consultation Doc introduction</a:t>
                      </a:r>
                    </a:p>
                    <a:p>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Amanda Rafferty, Head of Locality Engagement, NHS GM</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451128"/>
                  </a:ext>
                </a:extLst>
              </a:tr>
              <a:tr h="725778">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3.</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18:15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Consultation doc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Chris Pimlott, Head of MH Strategic Commissioning, NHS GM</a:t>
                      </a:r>
                    </a:p>
                    <a:p>
                      <a:endPar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36896"/>
                  </a:ext>
                </a:extLst>
              </a:tr>
              <a:tr h="808197">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4.</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18:40</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Discussions and Feedback</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756244"/>
                  </a:ext>
                </a:extLst>
              </a:tr>
              <a:tr h="808197">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18:55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Get involved Platform support offer</a:t>
                      </a:r>
                    </a:p>
                    <a:p>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Scott Williams, Engagement Manager, NHS GM</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170974"/>
                  </a:ext>
                </a:extLst>
              </a:tr>
              <a:tr h="725778">
                <a:tc>
                  <a:txBody>
                    <a:bodyPr/>
                    <a:lstStyle/>
                    <a:p>
                      <a:pPr algn="ctr"/>
                      <a:r>
                        <a:rPr lang="en-GB" sz="1600" dirty="0">
                          <a:solidFill>
                            <a:schemeClr val="tx1">
                              <a:lumMod val="50000"/>
                            </a:schemeClr>
                          </a:solidFill>
                          <a:latin typeface="Arial" panose="020B0604020202020204" pitchFamily="34" charset="0"/>
                          <a:cs typeface="Arial" panose="020B0604020202020204" pitchFamily="34" charset="0"/>
                        </a:rPr>
                        <a:t>6.</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i="0" dirty="0">
                          <a:solidFill>
                            <a:schemeClr val="tx1">
                              <a:lumMod val="50000"/>
                            </a:schemeClr>
                          </a:solidFill>
                          <a:latin typeface="Arial" panose="020B0604020202020204" pitchFamily="34" charset="0"/>
                          <a:cs typeface="Arial" panose="020B0604020202020204" pitchFamily="34" charset="0"/>
                        </a:rPr>
                        <a:t>18:58</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Next steps – (See slide) – Information will be shared on our involvement platform</a:t>
                      </a:r>
                    </a:p>
                    <a:p>
                      <a:pPr>
                        <a:tabLst>
                          <a:tab pos="2865755" algn="ctr"/>
                          <a:tab pos="5731510" algn="r"/>
                        </a:tabLst>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Close meeting</a:t>
                      </a:r>
                      <a:endPar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p>
                      <a:endParaRPr lang="en-GB" sz="1600" i="1" dirty="0">
                        <a:solidFill>
                          <a:schemeClr val="tx1">
                            <a:lumMod val="50000"/>
                          </a:schemeClr>
                        </a:solidFill>
                        <a:latin typeface="Arial" panose="020B0604020202020204" pitchFamily="34" charset="0"/>
                        <a:cs typeface="Arial" panose="020B060402020202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02552"/>
                  </a:ext>
                </a:extLst>
              </a:tr>
            </a:tbl>
          </a:graphicData>
        </a:graphic>
      </p:graphicFrame>
    </p:spTree>
    <p:extLst>
      <p:ext uri="{BB962C8B-B14F-4D97-AF65-F5344CB8AC3E}">
        <p14:creationId xmlns:p14="http://schemas.microsoft.com/office/powerpoint/2010/main" val="337054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FA6B6-A64D-36EB-DE12-0D148A56B5FD}"/>
              </a:ext>
            </a:extLst>
          </p:cNvPr>
          <p:cNvSpPr>
            <a:spLocks noGrp="1"/>
          </p:cNvSpPr>
          <p:nvPr>
            <p:ph type="ctrTitle"/>
          </p:nvPr>
        </p:nvSpPr>
        <p:spPr/>
        <p:txBody>
          <a:bodyPr>
            <a:normAutofit/>
          </a:bodyPr>
          <a:lstStyle/>
          <a:p>
            <a:r>
              <a:rPr lang="en-GB" dirty="0"/>
              <a:t>Quick update</a:t>
            </a:r>
          </a:p>
        </p:txBody>
      </p:sp>
    </p:spTree>
    <p:extLst>
      <p:ext uri="{BB962C8B-B14F-4D97-AF65-F5344CB8AC3E}">
        <p14:creationId xmlns:p14="http://schemas.microsoft.com/office/powerpoint/2010/main" val="360454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26487-6DBF-74C3-DC75-3D1CC3C0B623}"/>
              </a:ext>
            </a:extLst>
          </p:cNvPr>
          <p:cNvSpPr>
            <a:spLocks noGrp="1"/>
          </p:cNvSpPr>
          <p:nvPr>
            <p:ph idx="1"/>
          </p:nvPr>
        </p:nvSpPr>
        <p:spPr>
          <a:xfrm>
            <a:off x="563671" y="1825625"/>
            <a:ext cx="11114523" cy="4351338"/>
          </a:xfrm>
        </p:spPr>
        <p:txBody>
          <a:bodyPr>
            <a:normAutofit/>
          </a:bodyPr>
          <a:lstStyle/>
          <a:p>
            <a:r>
              <a:rPr lang="en-GB" sz="2200" b="0" i="0" dirty="0">
                <a:solidFill>
                  <a:srgbClr val="3E5F73"/>
                </a:solidFill>
                <a:effectLst/>
                <a:latin typeface="Arial" panose="020B0604020202020204" pitchFamily="34" charset="0"/>
              </a:rPr>
              <a:t>​</a:t>
            </a:r>
            <a:r>
              <a:rPr lang="en-GB" sz="2200" dirty="0">
                <a:solidFill>
                  <a:srgbClr val="3E5F73"/>
                </a:solidFill>
              </a:rPr>
              <a:t>Received approval from NHSE to progress to consultation</a:t>
            </a:r>
          </a:p>
          <a:p>
            <a:r>
              <a:rPr lang="en-GB" sz="2200" dirty="0">
                <a:solidFill>
                  <a:srgbClr val="3E5F73"/>
                </a:solidFill>
              </a:rPr>
              <a:t>NHS GM Board, 26</a:t>
            </a:r>
            <a:r>
              <a:rPr lang="en-GB" sz="2200" baseline="30000" dirty="0">
                <a:solidFill>
                  <a:srgbClr val="3E5F73"/>
                </a:solidFill>
              </a:rPr>
              <a:t>th</a:t>
            </a:r>
            <a:r>
              <a:rPr lang="en-GB" sz="2200" dirty="0">
                <a:solidFill>
                  <a:srgbClr val="3E5F73"/>
                </a:solidFill>
              </a:rPr>
              <a:t> March 2025 (originally 19</a:t>
            </a:r>
            <a:r>
              <a:rPr lang="en-GB" sz="2200" baseline="30000" dirty="0">
                <a:solidFill>
                  <a:srgbClr val="3E5F73"/>
                </a:solidFill>
              </a:rPr>
              <a:t>th</a:t>
            </a:r>
            <a:r>
              <a:rPr lang="en-GB" sz="2200" dirty="0">
                <a:solidFill>
                  <a:srgbClr val="3E5F73"/>
                </a:solidFill>
              </a:rPr>
              <a:t> March)</a:t>
            </a:r>
          </a:p>
          <a:p>
            <a:r>
              <a:rPr lang="en-GB" sz="2200" dirty="0">
                <a:solidFill>
                  <a:srgbClr val="3E5F73"/>
                </a:solidFill>
              </a:rPr>
              <a:t>Proposed consultation start date changed to 7</a:t>
            </a:r>
            <a:r>
              <a:rPr lang="en-GB" sz="2200" baseline="30000" dirty="0">
                <a:solidFill>
                  <a:srgbClr val="3E5F73"/>
                </a:solidFill>
              </a:rPr>
              <a:t>th</a:t>
            </a:r>
            <a:r>
              <a:rPr lang="en-GB" sz="2200" dirty="0">
                <a:solidFill>
                  <a:srgbClr val="3E5F73"/>
                </a:solidFill>
              </a:rPr>
              <a:t> April 2025 (dependant on outcome from above)</a:t>
            </a:r>
          </a:p>
          <a:p>
            <a:r>
              <a:rPr lang="en-GB" sz="2200" dirty="0">
                <a:solidFill>
                  <a:srgbClr val="3E5F73"/>
                </a:solidFill>
              </a:rPr>
              <a:t>Stakeholder briefings</a:t>
            </a:r>
          </a:p>
          <a:p>
            <a:r>
              <a:rPr lang="en-GB" sz="2200" dirty="0">
                <a:solidFill>
                  <a:srgbClr val="3E5F73"/>
                </a:solidFill>
              </a:rPr>
              <a:t>8 weeks of consultation</a:t>
            </a:r>
          </a:p>
          <a:p>
            <a:r>
              <a:rPr lang="en-GB" sz="2200" dirty="0">
                <a:solidFill>
                  <a:srgbClr val="3E5F73"/>
                </a:solidFill>
              </a:rPr>
              <a:t>4 weeks of evaluation</a:t>
            </a:r>
          </a:p>
          <a:p>
            <a:r>
              <a:rPr lang="en-GB" sz="2200" dirty="0">
                <a:solidFill>
                  <a:srgbClr val="3E5F73"/>
                </a:solidFill>
              </a:rPr>
              <a:t>Results and decision ratified through governance</a:t>
            </a:r>
          </a:p>
          <a:p>
            <a:pPr marL="0" indent="0" algn="l" rtl="0" fontAlgn="base">
              <a:buNone/>
            </a:pPr>
            <a:r>
              <a:rPr lang="en-GB" b="0" i="0" dirty="0">
                <a:solidFill>
                  <a:srgbClr val="000000"/>
                </a:solidFill>
                <a:effectLst/>
              </a:rPr>
              <a:t> </a:t>
            </a:r>
          </a:p>
          <a:p>
            <a:endParaRPr lang="en-GB" dirty="0"/>
          </a:p>
        </p:txBody>
      </p:sp>
      <p:sp>
        <p:nvSpPr>
          <p:cNvPr id="3" name="Title 2">
            <a:extLst>
              <a:ext uri="{FF2B5EF4-FFF2-40B4-BE49-F238E27FC236}">
                <a16:creationId xmlns:a16="http://schemas.microsoft.com/office/drawing/2014/main" id="{6F991DD6-4230-767F-2ADE-2B2D71E32DCA}"/>
              </a:ext>
            </a:extLst>
          </p:cNvPr>
          <p:cNvSpPr>
            <a:spLocks noGrp="1"/>
          </p:cNvSpPr>
          <p:nvPr>
            <p:ph type="title"/>
          </p:nvPr>
        </p:nvSpPr>
        <p:spPr/>
        <p:txBody>
          <a:bodyPr/>
          <a:lstStyle/>
          <a:p>
            <a:r>
              <a:rPr lang="en-GB" dirty="0"/>
              <a:t>Update</a:t>
            </a:r>
          </a:p>
        </p:txBody>
      </p:sp>
    </p:spTree>
    <p:extLst>
      <p:ext uri="{BB962C8B-B14F-4D97-AF65-F5344CB8AC3E}">
        <p14:creationId xmlns:p14="http://schemas.microsoft.com/office/powerpoint/2010/main" val="424117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997E5-3F75-EAC9-6725-97B10A5018BC}"/>
              </a:ext>
            </a:extLst>
          </p:cNvPr>
          <p:cNvSpPr>
            <a:spLocks noGrp="1"/>
          </p:cNvSpPr>
          <p:nvPr>
            <p:ph type="ctrTitle"/>
          </p:nvPr>
        </p:nvSpPr>
        <p:spPr/>
        <p:txBody>
          <a:bodyPr/>
          <a:lstStyle/>
          <a:p>
            <a:r>
              <a:rPr lang="en-GB" dirty="0"/>
              <a:t>Consultation Doc</a:t>
            </a:r>
          </a:p>
        </p:txBody>
      </p:sp>
    </p:spTree>
    <p:extLst>
      <p:ext uri="{BB962C8B-B14F-4D97-AF65-F5344CB8AC3E}">
        <p14:creationId xmlns:p14="http://schemas.microsoft.com/office/powerpoint/2010/main" val="405341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1D99A5-3C1F-8E14-4F26-BD7F3D864E17}"/>
              </a:ext>
            </a:extLst>
          </p:cNvPr>
          <p:cNvPicPr>
            <a:picLocks noGrp="1" noChangeAspect="1"/>
          </p:cNvPicPr>
          <p:nvPr>
            <p:ph idx="1"/>
          </p:nvPr>
        </p:nvPicPr>
        <p:blipFill>
          <a:blip r:embed="rId2"/>
          <a:stretch>
            <a:fillRect/>
          </a:stretch>
        </p:blipFill>
        <p:spPr>
          <a:xfrm>
            <a:off x="1462303" y="2530924"/>
            <a:ext cx="8279086" cy="3475021"/>
          </a:xfrm>
        </p:spPr>
      </p:pic>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p:txBody>
          <a:bodyPr>
            <a:normAutofit/>
          </a:bodyPr>
          <a:lstStyle/>
          <a:p>
            <a:r>
              <a:rPr lang="en-GB" sz="2800" dirty="0"/>
              <a:t>Consultation document </a:t>
            </a:r>
            <a:r>
              <a:rPr lang="en-GB" sz="2800" b="1" dirty="0"/>
              <a:t>We need your views!!</a:t>
            </a:r>
            <a:endParaRPr lang="en-GB" dirty="0"/>
          </a:p>
        </p:txBody>
      </p:sp>
      <p:sp>
        <p:nvSpPr>
          <p:cNvPr id="7" name="TextBox 6">
            <a:extLst>
              <a:ext uri="{FF2B5EF4-FFF2-40B4-BE49-F238E27FC236}">
                <a16:creationId xmlns:a16="http://schemas.microsoft.com/office/drawing/2014/main" id="{8FC82E06-8348-9A77-328C-F452B8F998FB}"/>
              </a:ext>
            </a:extLst>
          </p:cNvPr>
          <p:cNvSpPr txBox="1"/>
          <p:nvPr/>
        </p:nvSpPr>
        <p:spPr>
          <a:xfrm>
            <a:off x="639778" y="1614323"/>
            <a:ext cx="11057160" cy="830997"/>
          </a:xfrm>
          <a:prstGeom prst="rect">
            <a:avLst/>
          </a:prstGeom>
          <a:noFill/>
        </p:spPr>
        <p:txBody>
          <a:bodyPr wrap="square">
            <a:spAutoFit/>
          </a:bodyPr>
          <a:lstStyle/>
          <a:p>
            <a:pPr marL="0" indent="0">
              <a:buNone/>
            </a:pPr>
            <a:r>
              <a:rPr lang="en-GB" sz="2400" dirty="0">
                <a:latin typeface="Arial" panose="020B0604020202020204" pitchFamily="34" charset="0"/>
                <a:cs typeface="Arial" panose="020B0604020202020204" pitchFamily="34" charset="0"/>
              </a:rPr>
              <a:t>The consultation document helps gives people the information they need to get involved and give their views</a:t>
            </a:r>
          </a:p>
        </p:txBody>
      </p:sp>
    </p:spTree>
    <p:extLst>
      <p:ext uri="{BB962C8B-B14F-4D97-AF65-F5344CB8AC3E}">
        <p14:creationId xmlns:p14="http://schemas.microsoft.com/office/powerpoint/2010/main" val="353466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FA492-8391-CFB6-659C-B6C0ACD64122}"/>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p:txBody>
          <a:bodyPr>
            <a:normAutofit fontScale="90000"/>
          </a:bodyPr>
          <a:lstStyle/>
          <a:p>
            <a:r>
              <a:rPr lang="en-GB" sz="3100" dirty="0">
                <a:solidFill>
                  <a:srgbClr val="3E5F73"/>
                </a:solidFill>
                <a:latin typeface="Arial" panose="020B0604020202020204" pitchFamily="34" charset="0"/>
                <a:cs typeface="Arial" panose="020B0604020202020204" pitchFamily="34" charset="0"/>
              </a:rPr>
              <a:t>Why things need to change: The issues</a:t>
            </a:r>
            <a:br>
              <a:rPr lang="en-GB" dirty="0"/>
            </a:br>
            <a:endParaRPr lang="en-GB" dirty="0"/>
          </a:p>
        </p:txBody>
      </p:sp>
      <p:graphicFrame>
        <p:nvGraphicFramePr>
          <p:cNvPr id="4" name="Content Placeholder 1">
            <a:extLst>
              <a:ext uri="{FF2B5EF4-FFF2-40B4-BE49-F238E27FC236}">
                <a16:creationId xmlns:a16="http://schemas.microsoft.com/office/drawing/2014/main" id="{674E8B0D-40BE-EE2F-B36D-FD0BD82D4F84}"/>
              </a:ext>
            </a:extLst>
          </p:cNvPr>
          <p:cNvGraphicFramePr>
            <a:graphicFrameLocks/>
          </p:cNvGraphicFramePr>
          <p:nvPr>
            <p:extLst>
              <p:ext uri="{D42A27DB-BD31-4B8C-83A1-F6EECF244321}">
                <p14:modId xmlns:p14="http://schemas.microsoft.com/office/powerpoint/2010/main" val="2078826230"/>
              </p:ext>
            </p:extLst>
          </p:nvPr>
        </p:nvGraphicFramePr>
        <p:xfrm>
          <a:off x="2861639" y="1530035"/>
          <a:ext cx="6664042" cy="487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730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6jwpw5ze78dcnrownsspmnza4aaz2"/>
</p:tagLst>
</file>

<file path=ppt/theme/theme1.xml><?xml version="1.0" encoding="utf-8"?>
<a:theme xmlns:a="http://schemas.openxmlformats.org/drawingml/2006/main" name="1_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16142</TotalTime>
  <Words>1134</Words>
  <Application>Microsoft Office PowerPoint</Application>
  <PresentationFormat>Widescreen</PresentationFormat>
  <Paragraphs>147</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vt:lpstr>
      <vt:lpstr>ui-sans-serif</vt:lpstr>
      <vt:lpstr>1_Office Theme</vt:lpstr>
      <vt:lpstr>Lived experience group meeting </vt:lpstr>
      <vt:lpstr>Meeting Expectations.</vt:lpstr>
      <vt:lpstr>Welcome, Introductions, Apologies and Declarations of Interest </vt:lpstr>
      <vt:lpstr>Agenda</vt:lpstr>
      <vt:lpstr>Quick update</vt:lpstr>
      <vt:lpstr>Update</vt:lpstr>
      <vt:lpstr>Consultation Doc</vt:lpstr>
      <vt:lpstr>Consultation document We need your views!!</vt:lpstr>
      <vt:lpstr>Why things need to change: The issues </vt:lpstr>
      <vt:lpstr>Contents: The Vision </vt:lpstr>
      <vt:lpstr>The vision continued… How this will benefit patients.</vt:lpstr>
      <vt:lpstr>Current Service</vt:lpstr>
      <vt:lpstr>The options Chris Pimlott</vt:lpstr>
      <vt:lpstr>New model of care</vt:lpstr>
      <vt:lpstr>Options for change:  Option A (preferred option)  A face-to-face review against referral criteria with support for everyone</vt:lpstr>
      <vt:lpstr>Options for change:  Option B: Support for everyone with a face-to-face review against referral criteria and triage for assessment only undertaken after the support doesn’t work</vt:lpstr>
      <vt:lpstr>PowerPoint Presentation</vt:lpstr>
      <vt:lpstr>Discussion and feedback   Is the information clear  Is there anything you aren’t sure about?  Is there anything else people might want to know?  Any other comments? </vt:lpstr>
      <vt:lpstr>Next Steps</vt:lpstr>
      <vt:lpstr>Next steps: We need your help </vt:lpstr>
      <vt:lpstr>Existing stakeholders identified in engagement phase</vt:lpstr>
      <vt:lpstr>Next meeting. Tuesday 18th March 2025 5:45pm-6:45pm</vt:lpstr>
    </vt:vector>
  </TitlesOfParts>
  <Company>GMCSU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forward for Adult ADHD Services</dc:title>
  <dc:creator>WILLIAMS, Scott (NHS GREATER MANCHESTER ICB - 02H)</dc:creator>
  <cp:lastModifiedBy>WILLIAMS, Scott (NHS GREATER MANCHESTER ICB - 02H)</cp:lastModifiedBy>
  <cp:revision>16</cp:revision>
  <cp:lastPrinted>2024-05-31T12:24:34Z</cp:lastPrinted>
  <dcterms:created xsi:type="dcterms:W3CDTF">2024-05-24T13:58:58Z</dcterms:created>
  <dcterms:modified xsi:type="dcterms:W3CDTF">2025-03-05T10:29:37Z</dcterms:modified>
</cp:coreProperties>
</file>